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 id="2147483665" r:id="rId4"/>
  </p:sldMasterIdLst>
  <p:notesMasterIdLst>
    <p:notesMasterId r:id="rId36"/>
  </p:notesMasterIdLst>
  <p:sldIdLst>
    <p:sldId id="481" r:id="rId5"/>
    <p:sldId id="511" r:id="rId6"/>
    <p:sldId id="512" r:id="rId7"/>
    <p:sldId id="535" r:id="rId8"/>
    <p:sldId id="513" r:id="rId9"/>
    <p:sldId id="515" r:id="rId10"/>
    <p:sldId id="516" r:id="rId11"/>
    <p:sldId id="514" r:id="rId12"/>
    <p:sldId id="517" r:id="rId13"/>
    <p:sldId id="536" r:id="rId14"/>
    <p:sldId id="519" r:id="rId15"/>
    <p:sldId id="518" r:id="rId16"/>
    <p:sldId id="537" r:id="rId17"/>
    <p:sldId id="520" r:id="rId18"/>
    <p:sldId id="523" r:id="rId19"/>
    <p:sldId id="526" r:id="rId20"/>
    <p:sldId id="527" r:id="rId21"/>
    <p:sldId id="522" r:id="rId22"/>
    <p:sldId id="486" r:id="rId23"/>
    <p:sldId id="489" r:id="rId24"/>
    <p:sldId id="533" r:id="rId25"/>
    <p:sldId id="534" r:id="rId26"/>
    <p:sldId id="496" r:id="rId27"/>
    <p:sldId id="524" r:id="rId28"/>
    <p:sldId id="525" r:id="rId29"/>
    <p:sldId id="492" r:id="rId30"/>
    <p:sldId id="528" r:id="rId31"/>
    <p:sldId id="530" r:id="rId32"/>
    <p:sldId id="490" r:id="rId33"/>
    <p:sldId id="493" r:id="rId34"/>
    <p:sldId id="369" r:id="rId35"/>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FF"/>
    <a:srgbClr val="CCFFCC"/>
    <a:srgbClr val="0000FF"/>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21891" autoAdjust="0"/>
    <p:restoredTop sz="81765" autoAdjust="0"/>
  </p:normalViewPr>
  <p:slideViewPr>
    <p:cSldViewPr showGuides="1">
      <p:cViewPr varScale="1">
        <p:scale>
          <a:sx n="112" d="100"/>
          <a:sy n="112" d="100"/>
        </p:scale>
        <p:origin x="500" y="64"/>
      </p:cViewPr>
      <p:guideLst>
        <p:guide orient="horz" pos="2160"/>
        <p:guide pos="2880"/>
      </p:guideLst>
    </p:cSldViewPr>
  </p:slideViewPr>
  <p:outlineViewPr>
    <p:cViewPr>
      <p:scale>
        <a:sx n="33" d="100"/>
        <a:sy n="33" d="100"/>
      </p:scale>
      <p:origin x="0" y="-1908"/>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7231C64-B976-DF4A-874D-4A45D2B42567}" type="slidenum">
              <a:rPr kumimoji="0" lang="en-US" sz="12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579548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12FD357-39C3-5247-9EE8-D122830AE248}" type="slidenum">
              <a:rPr kumimoji="0" lang="en-US" sz="1200" b="0" i="0" u="none" strike="noStrike" kern="1200" cap="none" spc="0" normalizeH="0" baseline="0" noProof="0">
                <a:ln>
                  <a:noFill/>
                </a:ln>
                <a:solidFill>
                  <a:srgbClr val="000000"/>
                </a:solidFill>
                <a:effectLst/>
                <a:uLnTx/>
                <a:uFillTx/>
                <a:latin typeface="Times New Roman"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Times New Roman" pitchFamily="1" charset="0"/>
              <a:ea typeface="+mn-ea"/>
              <a:cs typeface="+mn-cs"/>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extLst>
      <p:ext uri="{BB962C8B-B14F-4D97-AF65-F5344CB8AC3E}">
        <p14:creationId xmlns:p14="http://schemas.microsoft.com/office/powerpoint/2010/main" val="344586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12FD357-39C3-5247-9EE8-D122830AE248}" type="slidenum">
              <a:rPr kumimoji="0" lang="en-US" sz="1200" b="0" i="0" u="none" strike="noStrike" kern="1200" cap="none" spc="0" normalizeH="0" baseline="0" noProof="0">
                <a:ln>
                  <a:noFill/>
                </a:ln>
                <a:solidFill>
                  <a:srgbClr val="000000"/>
                </a:solidFill>
                <a:effectLst/>
                <a:uLnTx/>
                <a:uFillTx/>
                <a:latin typeface="Times New Roman"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Times New Roman" pitchFamily="1" charset="0"/>
              <a:ea typeface="+mn-ea"/>
              <a:cs typeface="+mn-cs"/>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r>
              <a:rPr lang="en-US" dirty="0">
                <a:latin typeface="Times New Roman" pitchFamily="1" charset="0"/>
              </a:rPr>
              <a:t>Show HelloName.cpp and HelloFullName.cpp.</a:t>
            </a:r>
          </a:p>
        </p:txBody>
      </p:sp>
    </p:spTree>
    <p:extLst>
      <p:ext uri="{BB962C8B-B14F-4D97-AF65-F5344CB8AC3E}">
        <p14:creationId xmlns:p14="http://schemas.microsoft.com/office/powerpoint/2010/main" val="351779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CB59E49-F5BD-3844-9BEF-143EDC4E42D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5703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altLang="zh-CN" dirty="0">
                <a:latin typeface="Times New Roman" pitchFamily="1" charset="0"/>
              </a:rPr>
              <a:t>Show HelloName.cpp and HelloFullName.cpp.</a:t>
            </a:r>
          </a:p>
        </p:txBody>
      </p:sp>
    </p:spTree>
    <p:extLst>
      <p:ext uri="{BB962C8B-B14F-4D97-AF65-F5344CB8AC3E}">
        <p14:creationId xmlns:p14="http://schemas.microsoft.com/office/powerpoint/2010/main" val="1249922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CB59E49-F5BD-3844-9BEF-143EDC4E42D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5703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3269653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1839956-9EB2-D04B-B808-2906B5307073}"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662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62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96570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31444-59A9-274D-85E4-F8B1C1010ED8}" type="slidenum">
              <a:rPr lang="en-US">
                <a:solidFill>
                  <a:prstClr val="black"/>
                </a:solidFill>
              </a:rPr>
              <a:pPr/>
              <a:t>19</a:t>
            </a:fld>
            <a:endParaRPr lang="en-US">
              <a:solidFill>
                <a:prstClr val="black"/>
              </a:solidFill>
            </a:endParaRPr>
          </a:p>
        </p:txBody>
      </p:sp>
      <p:sp>
        <p:nvSpPr>
          <p:cNvPr id="568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8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20</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5E94ED-783C-C648-A781-C4BB064F12F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13461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5E94ED-783C-C648-A781-C4BB064F12F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701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Show ooexample.cpp here!</a:t>
            </a:r>
          </a:p>
        </p:txBody>
      </p:sp>
    </p:spTree>
    <p:extLst>
      <p:ext uri="{BB962C8B-B14F-4D97-AF65-F5344CB8AC3E}">
        <p14:creationId xmlns:p14="http://schemas.microsoft.com/office/powerpoint/2010/main" val="3940102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73F30CB-13B0-B544-878A-F87F21B83ECE}"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253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253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903389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08D3A0-E4E3-AB42-BD64-54CCADC88352}" type="slidenum">
              <a:rPr lang="en-US"/>
              <a:pPr/>
              <a:t>23</a:t>
            </a:fld>
            <a:endParaRPr lang="en-US"/>
          </a:p>
        </p:txBody>
      </p:sp>
      <p:sp>
        <p:nvSpPr>
          <p:cNvPr id="5642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42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06513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5031444-59A9-274D-85E4-F8B1C1010ED8}"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568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8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138599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5031444-59A9-274D-85E4-F8B1C1010ED8}"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568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8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275387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26</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27</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909945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8C5A6-0EED-4344-B825-69D343AEE7A3}" type="slidenum">
              <a:rPr lang="en-US">
                <a:solidFill>
                  <a:prstClr val="black"/>
                </a:solidFill>
              </a:rPr>
              <a:pPr/>
              <a:t>28</a:t>
            </a:fld>
            <a:endParaRPr lang="en-US">
              <a:solidFill>
                <a:prstClr val="black"/>
              </a:solidFill>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9934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487B3-5D62-2144-8033-5EFBE7F15CB5}" type="slidenum">
              <a:rPr lang="en-US">
                <a:solidFill>
                  <a:prstClr val="black"/>
                </a:solidFill>
              </a:rPr>
              <a:pPr/>
              <a:t>29</a:t>
            </a:fld>
            <a:endParaRPr lang="en-US">
              <a:solidFill>
                <a:prstClr val="black"/>
              </a:solidFill>
            </a:endParaRPr>
          </a:p>
        </p:txBody>
      </p:sp>
      <p:sp>
        <p:nvSpPr>
          <p:cNvPr id="5355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355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Show Acronym.cpp</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1D7B4-7D21-984A-8BF8-051989CA5192}" type="slidenum">
              <a:rPr lang="en-US">
                <a:solidFill>
                  <a:prstClr val="black"/>
                </a:solidFill>
              </a:rPr>
              <a:pPr/>
              <a:t>30</a:t>
            </a:fld>
            <a:endParaRPr lang="en-US">
              <a:solidFill>
                <a:prstClr val="black"/>
              </a:solidFill>
            </a:endParaRPr>
          </a:p>
        </p:txBody>
      </p:sp>
      <p:sp>
        <p:nvSpPr>
          <p:cNvPr id="5038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038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31</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C07F6A3-3AA4-4947-8335-A1EBB9BF9CD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5457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57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70313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92E677D-010A-1B4B-A0DC-C8E6A85AF064}" type="slidenum">
              <a:rPr kumimoji="0" lang="en-US" sz="1200" b="0" i="0" u="none" strike="noStrike" kern="1200" cap="none" spc="0" normalizeH="0" baseline="0" noProof="0">
                <a:ln>
                  <a:noFill/>
                </a:ln>
                <a:solidFill>
                  <a:prstClr val="black"/>
                </a:solidFill>
                <a:effectLst/>
                <a:uLnTx/>
                <a:uFillTx/>
                <a:latin typeface="Times New Roman"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Times New Roman" pitchFamily="1" charset="0"/>
              <a:ea typeface="+mn-ea"/>
              <a:cs typeface="+mn-cs"/>
            </a:endParaRPr>
          </a:p>
        </p:txBody>
      </p:sp>
      <p:sp>
        <p:nvSpPr>
          <p:cNvPr id="29699" name="Rectangle 2"/>
          <p:cNvSpPr>
            <a:spLocks noGrp="1" noRot="1" noChangeAspect="1" noChangeArrowheads="1"/>
          </p:cNvSpPr>
          <p:nvPr>
            <p:ph type="sldImg"/>
          </p:nvPr>
        </p:nvSpPr>
        <p:spPr>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extLst>
      <p:ext uri="{BB962C8B-B14F-4D97-AF65-F5344CB8AC3E}">
        <p14:creationId xmlns:p14="http://schemas.microsoft.com/office/powerpoint/2010/main" val="2573929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F1D4496-D794-CC43-B263-120308CB2442}" type="slidenum">
              <a:rPr kumimoji="0" lang="en-US" sz="1200" b="0" i="0" u="none" strike="noStrike" kern="1200" cap="none" spc="0" normalizeH="0" baseline="0" noProof="0">
                <a:ln>
                  <a:noFill/>
                </a:ln>
                <a:solidFill>
                  <a:prstClr val="black"/>
                </a:solidFill>
                <a:effectLst/>
                <a:uLnTx/>
                <a:uFillTx/>
                <a:latin typeface="Times New Roman"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Times New Roman" pitchFamily="1" charset="0"/>
              <a:ea typeface="+mn-ea"/>
              <a:cs typeface="+mn-cs"/>
            </a:endParaRPr>
          </a:p>
        </p:txBody>
      </p:sp>
      <p:sp>
        <p:nvSpPr>
          <p:cNvPr id="37891" name="Rectangle 2"/>
          <p:cNvSpPr>
            <a:spLocks noGrp="1" noRot="1" noChangeAspect="1" noChangeArrowheads="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 charset="0"/>
            </a:endParaRPr>
          </a:p>
        </p:txBody>
      </p:sp>
    </p:spTree>
    <p:extLst>
      <p:ext uri="{BB962C8B-B14F-4D97-AF65-F5344CB8AC3E}">
        <p14:creationId xmlns:p14="http://schemas.microsoft.com/office/powerpoint/2010/main" val="51053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C07F6A3-3AA4-4947-8335-A1EBB9BF9CDD}"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5457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457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46990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31444-59A9-274D-85E4-F8B1C1010ED8}" type="slidenum">
              <a:rPr lang="en-US">
                <a:solidFill>
                  <a:prstClr val="black"/>
                </a:solidFill>
              </a:rPr>
              <a:pPr/>
              <a:t>10</a:t>
            </a:fld>
            <a:endParaRPr lang="en-US">
              <a:solidFill>
                <a:prstClr val="black"/>
              </a:solidFill>
            </a:endParaRPr>
          </a:p>
        </p:txBody>
      </p:sp>
      <p:sp>
        <p:nvSpPr>
          <p:cNvPr id="5683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83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4206526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37231C64-B976-DF4A-874D-4A45D2B42567}" type="slidenum">
              <a:rPr lang="en-US" smtClean="0"/>
              <a:pPr/>
              <a:t>11</a:t>
            </a:fld>
            <a:endParaRPr lang="en-US"/>
          </a:p>
        </p:txBody>
      </p:sp>
    </p:spTree>
    <p:extLst>
      <p:ext uri="{BB962C8B-B14F-4D97-AF65-F5344CB8AC3E}">
        <p14:creationId xmlns:p14="http://schemas.microsoft.com/office/powerpoint/2010/main" val="1458461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231C64-B976-DF4A-874D-4A45D2B42567}" type="slidenum">
              <a:rPr lang="en-US" smtClean="0"/>
              <a:pPr/>
              <a:t>12</a:t>
            </a:fld>
            <a:endParaRPr lang="en-US"/>
          </a:p>
        </p:txBody>
      </p:sp>
    </p:spTree>
    <p:extLst>
      <p:ext uri="{BB962C8B-B14F-4D97-AF65-F5344CB8AC3E}">
        <p14:creationId xmlns:p14="http://schemas.microsoft.com/office/powerpoint/2010/main" val="72743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0B9E6F7-883B-5840-A079-4D90FEC7F349}"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9F952E3B-4D02-924E-AA54-1A45BCCEACD1}"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EB4EDF15-D9DE-1341-AB8A-5863074C4A0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37512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4"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C8D3A4C2-1605-F143-89DE-379A1729D1D1}"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mn-lt"/>
              </a:defRPr>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mn-lt"/>
              </a:defRPr>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mn-lt"/>
              </a:defRPr>
            </a:lvl1pPr>
          </a:lstStyle>
          <a:p>
            <a:fld id="{4778600E-B852-A647-8396-8C028082D79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97722774"/>
      </p:ext>
    </p:extLst>
  </p:cSld>
  <p:clrMap bg1="lt1" tx1="dk1" bg2="lt2" tx2="dk2" accent1="accent1" accent2="accent2" accent3="accent3" accent4="accent4" accent5="accent5" accent6="accent6" hlink="hlink" folHlink="folHlink"/>
  <p:sldLayoutIdLst>
    <p:sldLayoutId id="2147483666"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png"/><Relationship Id="rId7" Type="http://schemas.openxmlformats.org/officeDocument/2006/relationships/slide" Target="slide26.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5.xml"/><Relationship Id="rId11" Type="http://schemas.openxmlformats.org/officeDocument/2006/relationships/slide" Target="slide2.xml"/><Relationship Id="rId5" Type="http://schemas.openxmlformats.org/officeDocument/2006/relationships/slide" Target="slide18.xml"/><Relationship Id="rId10" Type="http://schemas.openxmlformats.org/officeDocument/2006/relationships/slide" Target="slide30.xml"/><Relationship Id="rId4" Type="http://schemas.openxmlformats.org/officeDocument/2006/relationships/slide" Target="slide12.xml"/><Relationship Id="rId9" Type="http://schemas.openxmlformats.org/officeDocument/2006/relationships/slide" Target="slide2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Strings</a:t>
            </a:r>
          </a:p>
        </p:txBody>
      </p:sp>
      <p:sp>
        <p:nvSpPr>
          <p:cNvPr id="4" name="Rectangle 22"/>
          <p:cNvSpPr>
            <a:spLocks noChangeArrowheads="1"/>
          </p:cNvSpPr>
          <p:nvPr/>
        </p:nvSpPr>
        <p:spPr bwMode="auto">
          <a:xfrm>
            <a:off x="1671638" y="573088"/>
            <a:ext cx="1400261"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3</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667000" y="1565649"/>
            <a:ext cx="3657600" cy="246221"/>
          </a:xfrm>
          <a:prstGeom prst="rect">
            <a:avLst/>
          </a:prstGeom>
          <a:noFill/>
          <a:ln w="9525">
            <a:noFill/>
            <a:miter lim="800000"/>
            <a:headEnd/>
            <a:tailEnd/>
          </a:ln>
          <a:effectLst/>
        </p:spPr>
        <p:txBody>
          <a:bodyPr wrap="square">
            <a:prstTxWarp prst="textNoShape">
              <a:avLst/>
            </a:prstTxWarp>
            <a:spAutoFit/>
          </a:bodyPr>
          <a:lstStyle/>
          <a:p>
            <a:pPr algn="ctr"/>
            <a:r>
              <a:rPr lang="en-US" sz="1000" b="0" i="1" dirty="0">
                <a:solidFill>
                  <a:srgbClr val="000000"/>
                </a:solidFill>
              </a:rPr>
              <a:t>Whisper music on those strings.</a:t>
            </a:r>
          </a:p>
        </p:txBody>
      </p:sp>
      <p:sp>
        <p:nvSpPr>
          <p:cNvPr id="7" name="Rectangle 25"/>
          <p:cNvSpPr>
            <a:spLocks noChangeArrowheads="1"/>
          </p:cNvSpPr>
          <p:nvPr/>
        </p:nvSpPr>
        <p:spPr bwMode="auto">
          <a:xfrm>
            <a:off x="2819400" y="1735670"/>
            <a:ext cx="37861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T. S. Eliot, </a:t>
            </a:r>
            <a:r>
              <a:rPr lang="en-US" sz="1000" b="0" i="1" dirty="0"/>
              <a:t>The Waste Land,</a:t>
            </a:r>
            <a:r>
              <a:rPr lang="en-US" sz="1000" b="0" dirty="0"/>
              <a:t> 1922</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42672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3.4  Using strings as abstract values in C++</a:t>
            </a:r>
          </a:p>
        </p:txBody>
      </p:sp>
      <p:sp>
        <p:nvSpPr>
          <p:cNvPr id="31" name="Text Box 27">
            <a:hlinkClick r:id="rId5" action="ppaction://hlinksldjump"/>
          </p:cNvPr>
          <p:cNvSpPr txBox="1">
            <a:spLocks noChangeArrowheads="1"/>
          </p:cNvSpPr>
          <p:nvPr/>
        </p:nvSpPr>
        <p:spPr bwMode="auto">
          <a:xfrm>
            <a:off x="609600" y="4671439"/>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3.5  String operations</a:t>
            </a:r>
          </a:p>
        </p:txBody>
      </p:sp>
      <p:sp>
        <p:nvSpPr>
          <p:cNvPr id="32" name="Text Box 28">
            <a:hlinkClick r:id="rId6" action="ppaction://hlinksldjump"/>
          </p:cNvPr>
          <p:cNvSpPr txBox="1">
            <a:spLocks noChangeArrowheads="1"/>
          </p:cNvSpPr>
          <p:nvPr/>
        </p:nvSpPr>
        <p:spPr bwMode="auto">
          <a:xfrm>
            <a:off x="609600" y="345531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3.2  Characters and the </a:t>
            </a:r>
            <a:r>
              <a:rPr lang="en-US" sz="2000" u="sng" dirty="0">
                <a:solidFill>
                  <a:srgbClr val="3333CC"/>
                </a:solidFill>
                <a:latin typeface="Courier New"/>
                <a:cs typeface="Courier New"/>
              </a:rPr>
              <a:t>&lt;cctype&gt;</a:t>
            </a:r>
            <a:r>
              <a:rPr lang="en-US" sz="2400" b="0" u="sng" dirty="0">
                <a:solidFill>
                  <a:srgbClr val="3333CC"/>
                </a:solidFill>
              </a:rPr>
              <a:t> library</a:t>
            </a:r>
          </a:p>
        </p:txBody>
      </p:sp>
      <p:sp>
        <p:nvSpPr>
          <p:cNvPr id="33" name="Text Box 29">
            <a:hlinkClick r:id="rId7" action="ppaction://hlinksldjump"/>
          </p:cNvPr>
          <p:cNvSpPr txBox="1">
            <a:spLocks noChangeArrowheads="1"/>
          </p:cNvSpPr>
          <p:nvPr/>
        </p:nvSpPr>
        <p:spPr bwMode="auto">
          <a:xfrm>
            <a:off x="614624" y="5074003"/>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3.6  Modifying the contents of a string</a:t>
            </a:r>
          </a:p>
        </p:txBody>
      </p:sp>
      <p:sp>
        <p:nvSpPr>
          <p:cNvPr id="34" name="Text Box 30">
            <a:hlinkClick r:id="rId8" action="ppaction://hlinksldjump"/>
          </p:cNvPr>
          <p:cNvSpPr txBox="1">
            <a:spLocks noChangeArrowheads="1"/>
          </p:cNvSpPr>
          <p:nvPr/>
        </p:nvSpPr>
        <p:spPr bwMode="auto">
          <a:xfrm>
            <a:off x="609600" y="3856409"/>
            <a:ext cx="7315200" cy="424732"/>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3.3  The C-style strings and the </a:t>
            </a:r>
            <a:r>
              <a:rPr lang="en-US" sz="2000" u="sng" dirty="0">
                <a:solidFill>
                  <a:srgbClr val="3333CC"/>
                </a:solidFill>
                <a:latin typeface="Courier New"/>
                <a:cs typeface="Courier New"/>
              </a:rPr>
              <a:t>&lt;</a:t>
            </a:r>
            <a:r>
              <a:rPr lang="en-US" sz="2000" u="sng" dirty="0" err="1">
                <a:solidFill>
                  <a:srgbClr val="3333CC"/>
                </a:solidFill>
                <a:latin typeface="Courier New"/>
                <a:cs typeface="Courier New"/>
              </a:rPr>
              <a:t>cstring</a:t>
            </a:r>
            <a:r>
              <a:rPr lang="en-US" sz="2000" u="sng" dirty="0">
                <a:solidFill>
                  <a:srgbClr val="3333CC"/>
                </a:solidFill>
                <a:latin typeface="Courier New"/>
                <a:cs typeface="Courier New"/>
              </a:rPr>
              <a:t>&gt;</a:t>
            </a:r>
            <a:r>
              <a:rPr lang="en-US" sz="2400" b="0" u="sng" dirty="0">
                <a:solidFill>
                  <a:srgbClr val="3333CC"/>
                </a:solidFill>
              </a:rPr>
              <a:t> library</a:t>
            </a:r>
          </a:p>
        </p:txBody>
      </p:sp>
      <p:sp>
        <p:nvSpPr>
          <p:cNvPr id="35" name="Text Box 31">
            <a:hlinkClick r:id="rId9" action="ppaction://hlinksldjump"/>
          </p:cNvPr>
          <p:cNvSpPr txBox="1">
            <a:spLocks noChangeArrowheads="1"/>
          </p:cNvSpPr>
          <p:nvPr/>
        </p:nvSpPr>
        <p:spPr bwMode="auto">
          <a:xfrm>
            <a:off x="609600" y="54864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3.7  Writing string applications</a:t>
            </a:r>
          </a:p>
        </p:txBody>
      </p:sp>
      <p:sp>
        <p:nvSpPr>
          <p:cNvPr id="36" name="Text Box 32">
            <a:hlinkClick r:id="rId10" action="ppaction://hlinksldjump"/>
          </p:cNvPr>
          <p:cNvSpPr txBox="1">
            <a:spLocks noChangeArrowheads="1"/>
          </p:cNvSpPr>
          <p:nvPr/>
        </p:nvSpPr>
        <p:spPr bwMode="auto">
          <a:xfrm>
            <a:off x="609600" y="5877448"/>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3.8  The Stanford </a:t>
            </a:r>
            <a:r>
              <a:rPr lang="en-US" sz="2000" u="sng" dirty="0" err="1">
                <a:solidFill>
                  <a:srgbClr val="3333CC"/>
                </a:solidFill>
                <a:latin typeface="Courier New"/>
                <a:cs typeface="Courier New"/>
              </a:rPr>
              <a:t>strlib.h</a:t>
            </a:r>
            <a:r>
              <a:rPr lang="en-US" sz="2400" b="0" u="sng" dirty="0">
                <a:solidFill>
                  <a:srgbClr val="3333CC"/>
                </a:solidFill>
              </a:rPr>
              <a:t> library</a:t>
            </a:r>
          </a:p>
        </p:txBody>
      </p:sp>
      <p:sp>
        <p:nvSpPr>
          <p:cNvPr id="16" name="Text Box 26">
            <a:hlinkClick r:id="rId11" action="ppaction://hlinksldjump"/>
          </p:cNvPr>
          <p:cNvSpPr txBox="1">
            <a:spLocks noChangeArrowheads="1"/>
          </p:cNvSpPr>
          <p:nvPr/>
        </p:nvSpPr>
        <p:spPr bwMode="auto">
          <a:xfrm>
            <a:off x="609600" y="30480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3.1  Using strings in C and 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Calling C String Functions</a:t>
            </a:r>
          </a:p>
        </p:txBody>
      </p:sp>
      <p:sp>
        <p:nvSpPr>
          <p:cNvPr id="567300" name="Rectangle 4"/>
          <p:cNvSpPr>
            <a:spLocks noChangeArrowheads="1"/>
          </p:cNvSpPr>
          <p:nvPr/>
        </p:nvSpPr>
        <p:spPr bwMode="auto">
          <a:xfrm>
            <a:off x="482600" y="1371600"/>
            <a:ext cx="8131175" cy="52578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a:t>
            </a:r>
            <a:r>
              <a:rPr lang="en-US" sz="2000" dirty="0">
                <a:solidFill>
                  <a:srgbClr val="000000"/>
                </a:solidFill>
                <a:latin typeface="Courier New" charset="0"/>
              </a:rPr>
              <a:t>&lt;</a:t>
            </a:r>
            <a:r>
              <a:rPr lang="en-US" sz="2000" dirty="0" err="1">
                <a:solidFill>
                  <a:srgbClr val="000000"/>
                </a:solidFill>
                <a:latin typeface="Courier New" charset="0"/>
              </a:rPr>
              <a:t>cstring</a:t>
            </a:r>
            <a:r>
              <a:rPr lang="en-US" sz="2000" dirty="0">
                <a:solidFill>
                  <a:srgbClr val="000000"/>
                </a:solidFill>
                <a:latin typeface="Courier New" charset="0"/>
              </a:rPr>
              <a:t>&gt;</a:t>
            </a:r>
            <a:r>
              <a:rPr lang="en-US" sz="2400" b="0" dirty="0">
                <a:solidFill>
                  <a:srgbClr val="000000"/>
                </a:solidFill>
              </a:rPr>
              <a:t> (</a:t>
            </a:r>
            <a:r>
              <a:rPr lang="en-US" sz="2000" dirty="0" err="1">
                <a:solidFill>
                  <a:srgbClr val="000000"/>
                </a:solidFill>
                <a:latin typeface="Courier New" charset="0"/>
              </a:rPr>
              <a:t>string.h</a:t>
            </a:r>
            <a:r>
              <a:rPr lang="en-US" sz="2400" b="0" dirty="0">
                <a:solidFill>
                  <a:srgbClr val="000000"/>
                </a:solidFill>
              </a:rPr>
              <a:t>) interface offers a lot of functions you can use to operate C strings.  For example, if you want to determine the length of a C string </a:t>
            </a:r>
            <a:r>
              <a:rPr lang="en-US" sz="2200" dirty="0" err="1">
                <a:solidFill>
                  <a:srgbClr val="000000"/>
                </a:solidFill>
                <a:latin typeface="Courier New" charset="0"/>
              </a:rPr>
              <a:t>cstr</a:t>
            </a:r>
            <a:r>
              <a:rPr lang="en-US" sz="2400" b="0" dirty="0">
                <a:solidFill>
                  <a:srgbClr val="000000"/>
                </a:solidFill>
              </a:rPr>
              <a:t>, you can use the following function </a:t>
            </a:r>
            <a:r>
              <a:rPr lang="en-US" sz="2000" dirty="0" err="1">
                <a:solidFill>
                  <a:srgbClr val="000000"/>
                </a:solidFill>
                <a:latin typeface="Courier New" charset="0"/>
              </a:rPr>
              <a:t>strlen</a:t>
            </a:r>
            <a:r>
              <a:rPr lang="en-US" sz="2400" b="0" dirty="0">
                <a:solidFill>
                  <a:srgbClr val="000000"/>
                </a:solidFill>
              </a:rPr>
              <a:t>:</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If you want to assign a value to a C string </a:t>
            </a:r>
            <a:r>
              <a:rPr lang="en-US" altLang="zh-CN" sz="2200" dirty="0" err="1">
                <a:solidFill>
                  <a:srgbClr val="000000"/>
                </a:solidFill>
                <a:latin typeface="Courier New" charset="0"/>
              </a:rPr>
              <a:t>cstr</a:t>
            </a:r>
            <a:r>
              <a:rPr lang="en-US" altLang="zh-CN" sz="2400" b="0" dirty="0">
                <a:solidFill>
                  <a:srgbClr val="000000"/>
                </a:solidFill>
              </a:rPr>
              <a:t>, you can use the following function </a:t>
            </a:r>
            <a:r>
              <a:rPr lang="en-US" altLang="zh-CN" sz="2000" dirty="0" err="1">
                <a:solidFill>
                  <a:srgbClr val="000000"/>
                </a:solidFill>
                <a:latin typeface="Courier New" charset="0"/>
              </a:rPr>
              <a:t>strcpy</a:t>
            </a:r>
            <a:r>
              <a:rPr lang="en-US" altLang="zh-CN" sz="2400" b="0" dirty="0">
                <a:solidFill>
                  <a:srgbClr val="000000"/>
                </a:solidFill>
              </a:rPr>
              <a:t>:</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However, you cannot assign a value to a C string except for initialization:</a:t>
            </a:r>
          </a:p>
        </p:txBody>
      </p:sp>
      <p:sp>
        <p:nvSpPr>
          <p:cNvPr id="3" name="Rectangle 2"/>
          <p:cNvSpPr/>
          <p:nvPr/>
        </p:nvSpPr>
        <p:spPr>
          <a:xfrm>
            <a:off x="2709860" y="2819400"/>
            <a:ext cx="3724275" cy="707886"/>
          </a:xfrm>
          <a:prstGeom prst="rect">
            <a:avLst/>
          </a:prstGeom>
          <a:solidFill>
            <a:schemeClr val="bg1"/>
          </a:solidFill>
          <a:ln>
            <a:solidFill>
              <a:schemeClr val="tx1"/>
            </a:solidFill>
          </a:ln>
        </p:spPr>
        <p:txBody>
          <a:bodyPr wrap="square">
            <a:spAutoFit/>
          </a:bodyPr>
          <a:lstStyle/>
          <a:p>
            <a:r>
              <a:rPr lang="en-US" altLang="zh-CN" sz="2000" dirty="0">
                <a:solidFill>
                  <a:srgbClr val="000000"/>
                </a:solidFill>
                <a:latin typeface="Courier New" charset="0"/>
              </a:rPr>
              <a:t>char </a:t>
            </a:r>
            <a:r>
              <a:rPr lang="en-US" altLang="zh-CN" sz="2000" dirty="0" err="1">
                <a:solidFill>
                  <a:srgbClr val="000000"/>
                </a:solidFill>
                <a:latin typeface="Courier New" charset="0"/>
              </a:rPr>
              <a:t>cstr</a:t>
            </a:r>
            <a:r>
              <a:rPr lang="en-US" altLang="zh-CN" sz="2000" dirty="0">
                <a:solidFill>
                  <a:srgbClr val="000000"/>
                </a:solidFill>
                <a:latin typeface="Courier New" charset="0"/>
              </a:rPr>
              <a:t>[] = "hello";</a:t>
            </a:r>
          </a:p>
          <a:p>
            <a:r>
              <a:rPr lang="en-US" altLang="zh-CN" sz="2000" dirty="0" err="1">
                <a:solidFill>
                  <a:srgbClr val="000000"/>
                </a:solidFill>
                <a:latin typeface="Courier New" charset="0"/>
              </a:rPr>
              <a:t>int</a:t>
            </a:r>
            <a:r>
              <a:rPr lang="en-US" altLang="zh-CN" sz="2000" dirty="0">
                <a:solidFill>
                  <a:srgbClr val="000000"/>
                </a:solidFill>
                <a:latin typeface="Courier New" charset="0"/>
              </a:rPr>
              <a:t> </a:t>
            </a:r>
            <a:r>
              <a:rPr lang="en-US" altLang="zh-CN" sz="2000" dirty="0" err="1">
                <a:solidFill>
                  <a:srgbClr val="000000"/>
                </a:solidFill>
                <a:latin typeface="Courier New" charset="0"/>
              </a:rPr>
              <a:t>len</a:t>
            </a:r>
            <a:r>
              <a:rPr lang="en-US" altLang="zh-CN" sz="2000" dirty="0">
                <a:solidFill>
                  <a:srgbClr val="000000"/>
                </a:solidFill>
                <a:latin typeface="Courier New" charset="0"/>
              </a:rPr>
              <a:t> = </a:t>
            </a:r>
            <a:r>
              <a:rPr lang="en-US" altLang="zh-CN" sz="2000" dirty="0" err="1">
                <a:solidFill>
                  <a:srgbClr val="000000"/>
                </a:solidFill>
                <a:latin typeface="Courier New" charset="0"/>
              </a:rPr>
              <a:t>strlen</a:t>
            </a:r>
            <a:r>
              <a:rPr lang="en-US" altLang="zh-CN" sz="2000" dirty="0">
                <a:solidFill>
                  <a:srgbClr val="000000"/>
                </a:solidFill>
                <a:latin typeface="Courier New" charset="0"/>
              </a:rPr>
              <a:t>(</a:t>
            </a:r>
            <a:r>
              <a:rPr lang="en-US" altLang="zh-CN" sz="2000" dirty="0" err="1">
                <a:solidFill>
                  <a:srgbClr val="000000"/>
                </a:solidFill>
                <a:latin typeface="Courier New" charset="0"/>
              </a:rPr>
              <a:t>cstr</a:t>
            </a:r>
            <a:r>
              <a:rPr lang="en-US" altLang="zh-CN" sz="2000" dirty="0">
                <a:solidFill>
                  <a:srgbClr val="000000"/>
                </a:solidFill>
                <a:latin typeface="Courier New" charset="0"/>
              </a:rPr>
              <a:t>);</a:t>
            </a:r>
            <a:endParaRPr lang="zh-CN" altLang="en-US" sz="2000" dirty="0">
              <a:solidFill>
                <a:srgbClr val="000000"/>
              </a:solidFill>
              <a:latin typeface="Courier New" charset="0"/>
            </a:endParaRPr>
          </a:p>
        </p:txBody>
      </p:sp>
      <p:sp>
        <p:nvSpPr>
          <p:cNvPr id="8" name="Rectangle 7"/>
          <p:cNvSpPr/>
          <p:nvPr/>
        </p:nvSpPr>
        <p:spPr>
          <a:xfrm>
            <a:off x="2709860" y="4478178"/>
            <a:ext cx="3724275" cy="400110"/>
          </a:xfrm>
          <a:prstGeom prst="rect">
            <a:avLst/>
          </a:prstGeom>
          <a:solidFill>
            <a:schemeClr val="bg1"/>
          </a:solidFill>
          <a:ln>
            <a:solidFill>
              <a:schemeClr val="tx1"/>
            </a:solidFill>
          </a:ln>
        </p:spPr>
        <p:txBody>
          <a:bodyPr wrap="square">
            <a:spAutoFit/>
          </a:bodyPr>
          <a:lstStyle/>
          <a:p>
            <a:r>
              <a:rPr lang="en-US" altLang="zh-CN" sz="2000" dirty="0" err="1">
                <a:solidFill>
                  <a:srgbClr val="000000"/>
                </a:solidFill>
                <a:latin typeface="Courier New" charset="0"/>
              </a:rPr>
              <a:t>strcpy</a:t>
            </a:r>
            <a:r>
              <a:rPr lang="en-US" altLang="zh-CN" sz="2000" dirty="0">
                <a:solidFill>
                  <a:srgbClr val="000000"/>
                </a:solidFill>
                <a:latin typeface="Courier New" charset="0"/>
              </a:rPr>
              <a:t>(</a:t>
            </a:r>
            <a:r>
              <a:rPr lang="en-US" altLang="zh-CN" sz="2000" dirty="0" err="1">
                <a:solidFill>
                  <a:srgbClr val="000000"/>
                </a:solidFill>
                <a:latin typeface="Courier New" charset="0"/>
              </a:rPr>
              <a:t>cstr</a:t>
            </a:r>
            <a:r>
              <a:rPr lang="en-US" altLang="zh-CN" sz="2000" dirty="0">
                <a:solidFill>
                  <a:srgbClr val="000000"/>
                </a:solidFill>
                <a:latin typeface="Courier New" charset="0"/>
              </a:rPr>
              <a:t>, "world");</a:t>
            </a:r>
            <a:endParaRPr lang="zh-CN" altLang="en-US" sz="2000" dirty="0">
              <a:solidFill>
                <a:srgbClr val="000000"/>
              </a:solidFill>
              <a:latin typeface="Courier New" charset="0"/>
            </a:endParaRPr>
          </a:p>
        </p:txBody>
      </p:sp>
      <p:sp>
        <p:nvSpPr>
          <p:cNvPr id="14" name="Rectangle 1"/>
          <p:cNvSpPr>
            <a:spLocks noChangeArrowheads="1"/>
          </p:cNvSpPr>
          <p:nvPr/>
        </p:nvSpPr>
        <p:spPr bwMode="auto">
          <a:xfrm>
            <a:off x="2709861" y="5723728"/>
            <a:ext cx="2819400" cy="707886"/>
          </a:xfrm>
          <a:prstGeom prst="rect">
            <a:avLst/>
          </a:prstGeom>
          <a:solidFill>
            <a:schemeClr val="bg1"/>
          </a:solidFill>
          <a:ln>
            <a:solidFill>
              <a:schemeClr val="tx1"/>
            </a:solidFill>
          </a:ln>
          <a:effec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dirty="0" err="1">
                <a:solidFill>
                  <a:srgbClr val="000000"/>
                </a:solidFill>
                <a:latin typeface="Courier New" charset="0"/>
              </a:rPr>
              <a:t>cstr</a:t>
            </a:r>
            <a:r>
              <a:rPr lang="en-US" altLang="en-US" sz="2000" dirty="0">
                <a:solidFill>
                  <a:srgbClr val="000000"/>
                </a:solidFill>
                <a:latin typeface="Courier New" charset="0"/>
              </a:rPr>
              <a:t> = "world";</a:t>
            </a:r>
          </a:p>
          <a:p>
            <a:pPr lvl="0"/>
            <a:r>
              <a:rPr lang="en-US" altLang="en-US" sz="2000" dirty="0" err="1">
                <a:solidFill>
                  <a:srgbClr val="000000"/>
                </a:solidFill>
                <a:latin typeface="Courier New" charset="0"/>
              </a:rPr>
              <a:t>cstr</a:t>
            </a:r>
            <a:r>
              <a:rPr lang="en-US" altLang="en-US" sz="2000" dirty="0">
                <a:solidFill>
                  <a:srgbClr val="000000"/>
                </a:solidFill>
                <a:latin typeface="Courier New" charset="0"/>
              </a:rPr>
              <a:t>[] = "world";</a:t>
            </a:r>
          </a:p>
        </p:txBody>
      </p:sp>
      <p:pic>
        <p:nvPicPr>
          <p:cNvPr id="15" name="图片 3"/>
          <p:cNvPicPr>
            <a:picLocks noChangeAspect="1"/>
          </p:cNvPicPr>
          <p:nvPr/>
        </p:nvPicPr>
        <p:blipFill>
          <a:blip r:embed="rId3"/>
          <a:stretch>
            <a:fillRect/>
          </a:stretch>
        </p:blipFill>
        <p:spPr>
          <a:xfrm>
            <a:off x="5675300" y="5602142"/>
            <a:ext cx="877900" cy="951058"/>
          </a:xfrm>
          <a:prstGeom prst="rect">
            <a:avLst/>
          </a:prstGeom>
        </p:spPr>
      </p:pic>
    </p:spTree>
    <p:extLst>
      <p:ext uri="{BB962C8B-B14F-4D97-AF65-F5344CB8AC3E}">
        <p14:creationId xmlns:p14="http://schemas.microsoft.com/office/powerpoint/2010/main" val="152757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7300">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7300">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76200"/>
            <a:ext cx="9144000" cy="1143000"/>
          </a:xfrm>
        </p:spPr>
        <p:txBody>
          <a:bodyPr/>
          <a:lstStyle/>
          <a:p>
            <a:r>
              <a:rPr lang="en-US" altLang="zh-CN" sz="4000" dirty="0">
                <a:solidFill>
                  <a:srgbClr val="FF0000"/>
                </a:solidFill>
              </a:rPr>
              <a:t>The </a:t>
            </a:r>
            <a:r>
              <a:rPr lang="en-US" altLang="zh-CN" sz="3600" b="1" dirty="0">
                <a:solidFill>
                  <a:srgbClr val="FF0000"/>
                </a:solidFill>
                <a:latin typeface="Courier New" pitchFamily="1" charset="0"/>
              </a:rPr>
              <a:t>&lt;</a:t>
            </a:r>
            <a:r>
              <a:rPr lang="en-US" altLang="zh-CN" sz="3600" b="1" dirty="0" err="1">
                <a:solidFill>
                  <a:srgbClr val="FF0000"/>
                </a:solidFill>
                <a:latin typeface="Courier New" pitchFamily="1" charset="0"/>
              </a:rPr>
              <a:t>cstring</a:t>
            </a:r>
            <a:r>
              <a:rPr lang="en-US" altLang="zh-CN" sz="3600" b="1" dirty="0">
                <a:solidFill>
                  <a:srgbClr val="FF0000"/>
                </a:solidFill>
                <a:latin typeface="Courier New" pitchFamily="1" charset="0"/>
              </a:rPr>
              <a:t>&gt;</a:t>
            </a:r>
            <a:r>
              <a:rPr lang="en-US" altLang="zh-CN" sz="4000" dirty="0">
                <a:solidFill>
                  <a:srgbClr val="FF0000"/>
                </a:solidFill>
              </a:rPr>
              <a:t> (</a:t>
            </a:r>
            <a:r>
              <a:rPr lang="en-US" altLang="zh-CN" sz="3600" b="1" dirty="0" err="1">
                <a:solidFill>
                  <a:srgbClr val="FF0000"/>
                </a:solidFill>
                <a:latin typeface="Courier New" pitchFamily="1" charset="0"/>
              </a:rPr>
              <a:t>string.h</a:t>
            </a:r>
            <a:r>
              <a:rPr lang="en-US" altLang="zh-CN" sz="4000" dirty="0">
                <a:solidFill>
                  <a:srgbClr val="FF0000"/>
                </a:solidFill>
              </a:rPr>
              <a:t>) Interface</a:t>
            </a:r>
            <a:endParaRPr lang="zh-CN" altLang="en-US" sz="4000" dirty="0"/>
          </a:p>
        </p:txBody>
      </p:sp>
      <p:pic>
        <p:nvPicPr>
          <p:cNvPr id="9" name="图片 8"/>
          <p:cNvPicPr>
            <a:picLocks noChangeAspect="1"/>
          </p:cNvPicPr>
          <p:nvPr/>
        </p:nvPicPr>
        <p:blipFill>
          <a:blip r:embed="rId3"/>
          <a:stretch>
            <a:fillRect/>
          </a:stretch>
        </p:blipFill>
        <p:spPr>
          <a:xfrm>
            <a:off x="2088009" y="952500"/>
            <a:ext cx="4967981" cy="5854882"/>
          </a:xfrm>
          <a:prstGeom prst="rect">
            <a:avLst/>
          </a:prstGeom>
        </p:spPr>
      </p:pic>
    </p:spTree>
    <p:extLst>
      <p:ext uri="{BB962C8B-B14F-4D97-AF65-F5344CB8AC3E}">
        <p14:creationId xmlns:p14="http://schemas.microsoft.com/office/powerpoint/2010/main" val="3869351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66800"/>
            <a:ext cx="8191500" cy="5410200"/>
          </a:xfrm>
        </p:spPr>
        <p:txBody>
          <a:bodyPr/>
          <a:lstStyle/>
          <a:p>
            <a:pPr>
              <a:lnSpc>
                <a:spcPct val="85000"/>
              </a:lnSpc>
              <a:spcBef>
                <a:spcPts val="0"/>
              </a:spcBef>
              <a:spcAft>
                <a:spcPts val="1200"/>
              </a:spcAft>
            </a:pPr>
            <a:r>
              <a:rPr lang="en-US" altLang="zh-CN" sz="2400" kern="1200" dirty="0">
                <a:solidFill>
                  <a:srgbClr val="000000"/>
                </a:solidFill>
                <a:latin typeface="Times New Roman" charset="0"/>
              </a:rPr>
              <a:t>As a design consequence, C++ must retain the older </a:t>
            </a:r>
            <a:r>
              <a:rPr lang="en-US" altLang="zh-CN" sz="2000" b="1" kern="1200" dirty="0">
                <a:solidFill>
                  <a:srgbClr val="FF0000"/>
                </a:solidFill>
                <a:latin typeface="Courier New" pitchFamily="1" charset="0"/>
              </a:rPr>
              <a:t>char</a:t>
            </a:r>
            <a:r>
              <a:rPr lang="en-US" altLang="zh-CN" sz="2400" kern="1200" dirty="0">
                <a:solidFill>
                  <a:srgbClr val="000000"/>
                </a:solidFill>
                <a:latin typeface="Times New Roman" charset="0"/>
              </a:rPr>
              <a:t> type and string model it inherits from its predecessor, which is achieved by including in the C++ standard library the C standard library, such as </a:t>
            </a:r>
            <a:r>
              <a:rPr lang="en-US" altLang="zh-CN" sz="2000" b="1" kern="1200" dirty="0">
                <a:solidFill>
                  <a:srgbClr val="FF0000"/>
                </a:solidFill>
                <a:latin typeface="Courier New" pitchFamily="1" charset="0"/>
              </a:rPr>
              <a:t>&lt;cctype&gt;</a:t>
            </a:r>
            <a:r>
              <a:rPr lang="en-US" altLang="zh-CN" sz="2400" kern="1200" dirty="0">
                <a:solidFill>
                  <a:srgbClr val="000000"/>
                </a:solidFill>
                <a:latin typeface="Times New Roman" charset="0"/>
              </a:rPr>
              <a:t> (</a:t>
            </a:r>
            <a:r>
              <a:rPr lang="en-US" altLang="zh-CN" sz="2000" b="1" kern="1200" dirty="0" err="1">
                <a:solidFill>
                  <a:srgbClr val="FF0000"/>
                </a:solidFill>
                <a:latin typeface="Courier New" pitchFamily="1" charset="0"/>
              </a:rPr>
              <a:t>ctype.h</a:t>
            </a:r>
            <a:r>
              <a:rPr lang="en-US" altLang="zh-CN" sz="2400" kern="1200" dirty="0">
                <a:solidFill>
                  <a:srgbClr val="000000"/>
                </a:solidFill>
                <a:latin typeface="Times New Roman" charset="0"/>
              </a:rPr>
              <a:t>); </a:t>
            </a:r>
            <a:r>
              <a:rPr lang="en-US" altLang="zh-CN" sz="2000" b="1" kern="1200" dirty="0">
                <a:solidFill>
                  <a:srgbClr val="FF0000"/>
                </a:solidFill>
                <a:latin typeface="Courier New" pitchFamily="1" charset="0"/>
              </a:rPr>
              <a:t>&lt;</a:t>
            </a:r>
            <a:r>
              <a:rPr lang="en-US" altLang="zh-CN" sz="2000" b="1" kern="1200" dirty="0" err="1">
                <a:solidFill>
                  <a:srgbClr val="FF0000"/>
                </a:solidFill>
                <a:latin typeface="Courier New" pitchFamily="1" charset="0"/>
              </a:rPr>
              <a:t>cstring</a:t>
            </a:r>
            <a:r>
              <a:rPr lang="en-US" altLang="zh-CN" sz="2000" b="1" kern="1200" dirty="0">
                <a:solidFill>
                  <a:srgbClr val="FF0000"/>
                </a:solidFill>
                <a:latin typeface="Courier New" pitchFamily="1" charset="0"/>
              </a:rPr>
              <a:t>&gt; </a:t>
            </a:r>
            <a:r>
              <a:rPr lang="en-US" altLang="zh-CN" sz="2400" kern="1200" dirty="0">
                <a:solidFill>
                  <a:srgbClr val="000000"/>
                </a:solidFill>
                <a:latin typeface="Times New Roman" charset="0"/>
              </a:rPr>
              <a:t>(</a:t>
            </a:r>
            <a:r>
              <a:rPr lang="en-US" altLang="zh-CN" sz="2000" b="1" kern="1200" dirty="0" err="1">
                <a:solidFill>
                  <a:srgbClr val="FF0000"/>
                </a:solidFill>
                <a:latin typeface="Courier New" pitchFamily="1" charset="0"/>
              </a:rPr>
              <a:t>string.h</a:t>
            </a:r>
            <a:r>
              <a:rPr lang="en-US" altLang="zh-CN" sz="2400" kern="1200" dirty="0">
                <a:solidFill>
                  <a:srgbClr val="000000"/>
                </a:solidFill>
                <a:latin typeface="Times New Roman" charset="0"/>
              </a:rPr>
              <a:t>).</a:t>
            </a:r>
          </a:p>
          <a:p>
            <a:pPr>
              <a:lnSpc>
                <a:spcPct val="85000"/>
              </a:lnSpc>
              <a:spcBef>
                <a:spcPts val="0"/>
              </a:spcBef>
              <a:spcAft>
                <a:spcPts val="1200"/>
              </a:spcAft>
            </a:pPr>
            <a:r>
              <a:rPr lang="en-US" altLang="zh-CN" sz="2400" kern="1200" dirty="0">
                <a:solidFill>
                  <a:srgbClr val="000000"/>
                </a:solidFill>
                <a:latin typeface="Times New Roman" charset="0"/>
              </a:rPr>
              <a:t>As a newly designed language, especially one to extend C with the object-oriented programming paradigm, C++ supports a higher-level view of strings, as </a:t>
            </a:r>
            <a:r>
              <a:rPr lang="en-US" altLang="zh-CN" sz="2400" b="1" i="1" kern="1200" dirty="0">
                <a:solidFill>
                  <a:srgbClr val="FF0000"/>
                </a:solidFill>
                <a:latin typeface="Times New Roman" charset="0"/>
              </a:rPr>
              <a:t>objects</a:t>
            </a:r>
            <a:r>
              <a:rPr lang="en-US" altLang="zh-CN" sz="2400" kern="1200" dirty="0">
                <a:solidFill>
                  <a:srgbClr val="000000"/>
                </a:solidFill>
                <a:latin typeface="Times New Roman" charset="0"/>
              </a:rPr>
              <a:t>.</a:t>
            </a:r>
          </a:p>
          <a:p>
            <a:pPr>
              <a:lnSpc>
                <a:spcPct val="85000"/>
              </a:lnSpc>
              <a:spcBef>
                <a:spcPts val="0"/>
              </a:spcBef>
              <a:spcAft>
                <a:spcPts val="1200"/>
              </a:spcAft>
            </a:pPr>
            <a:r>
              <a:rPr lang="en-US" altLang="zh-CN" sz="2400" dirty="0">
                <a:solidFill>
                  <a:srgbClr val="000000"/>
                </a:solidFill>
              </a:rPr>
              <a:t>A C++ library </a:t>
            </a:r>
            <a:r>
              <a:rPr lang="en-US" altLang="zh-CN" sz="2000" b="1" kern="1200" dirty="0">
                <a:solidFill>
                  <a:srgbClr val="FF0000"/>
                </a:solidFill>
                <a:latin typeface="Courier New" pitchFamily="1" charset="0"/>
              </a:rPr>
              <a:t>&lt;string&gt;</a:t>
            </a:r>
            <a:r>
              <a:rPr lang="en-US" altLang="zh-CN" sz="2400" dirty="0">
                <a:solidFill>
                  <a:srgbClr val="000000"/>
                </a:solidFill>
              </a:rPr>
              <a:t> provides a convenient </a:t>
            </a:r>
            <a:r>
              <a:rPr lang="en-US" altLang="zh-CN" sz="2400" b="1" i="1" dirty="0">
                <a:solidFill>
                  <a:srgbClr val="FF0000"/>
                </a:solidFill>
              </a:rPr>
              <a:t>abstraction</a:t>
            </a:r>
            <a:r>
              <a:rPr lang="en-US" altLang="zh-CN" sz="2400" dirty="0">
                <a:solidFill>
                  <a:srgbClr val="000000"/>
                </a:solidFill>
              </a:rPr>
              <a:t> for working with strings of characters </a:t>
            </a:r>
            <a:r>
              <a:rPr lang="en-US" altLang="zh-CN" sz="2400" kern="1200" dirty="0">
                <a:solidFill>
                  <a:srgbClr val="000000"/>
                </a:solidFill>
                <a:latin typeface="Times New Roman" charset="0"/>
              </a:rPr>
              <a:t>by making </a:t>
            </a:r>
            <a:r>
              <a:rPr lang="en-US" altLang="zh-CN" sz="2000" b="1" kern="1200" dirty="0">
                <a:solidFill>
                  <a:srgbClr val="FF0000"/>
                </a:solidFill>
                <a:latin typeface="Courier New" pitchFamily="1" charset="0"/>
              </a:rPr>
              <a:t>string</a:t>
            </a:r>
            <a:r>
              <a:rPr lang="en-US" altLang="zh-CN" sz="2400" kern="1200" dirty="0">
                <a:solidFill>
                  <a:srgbClr val="000000"/>
                </a:solidFill>
                <a:latin typeface="Times New Roman" charset="0"/>
              </a:rPr>
              <a:t> a </a:t>
            </a:r>
            <a:r>
              <a:rPr lang="en-US" altLang="zh-CN" sz="2400" b="1" i="1" kern="1200" dirty="0">
                <a:solidFill>
                  <a:srgbClr val="FF0000"/>
                </a:solidFill>
                <a:latin typeface="Times New Roman" charset="0"/>
              </a:rPr>
              <a:t>class</a:t>
            </a:r>
            <a:r>
              <a:rPr lang="en-US" altLang="zh-CN" sz="2400" kern="1200" dirty="0">
                <a:solidFill>
                  <a:srgbClr val="000000"/>
                </a:solidFill>
                <a:latin typeface="Times New Roman" charset="0"/>
              </a:rPr>
              <a:t> whose </a:t>
            </a:r>
            <a:r>
              <a:rPr lang="en-US" altLang="zh-CN" sz="2400" b="1" i="1" kern="1200" dirty="0">
                <a:solidFill>
                  <a:srgbClr val="FF0000"/>
                </a:solidFill>
                <a:latin typeface="Times New Roman" charset="0"/>
              </a:rPr>
              <a:t>methods</a:t>
            </a:r>
            <a:r>
              <a:rPr lang="en-US" altLang="zh-CN" sz="2400" kern="1200" dirty="0">
                <a:solidFill>
                  <a:srgbClr val="000000"/>
                </a:solidFill>
                <a:latin typeface="Times New Roman" charset="0"/>
              </a:rPr>
              <a:t> hide the underlying complexity.</a:t>
            </a:r>
          </a:p>
          <a:p>
            <a:pPr>
              <a:lnSpc>
                <a:spcPct val="85000"/>
              </a:lnSpc>
              <a:spcBef>
                <a:spcPts val="0"/>
              </a:spcBef>
              <a:spcAft>
                <a:spcPts val="1200"/>
              </a:spcAft>
            </a:pPr>
            <a:r>
              <a:rPr lang="en-US" altLang="zh-CN" sz="2400" kern="1200" dirty="0">
                <a:solidFill>
                  <a:srgbClr val="000000"/>
                </a:solidFill>
              </a:rPr>
              <a:t>A </a:t>
            </a:r>
            <a:r>
              <a:rPr lang="en-US" altLang="zh-CN" sz="2400" b="1" i="1" kern="1200" dirty="0">
                <a:solidFill>
                  <a:srgbClr val="FF0000"/>
                </a:solidFill>
              </a:rPr>
              <a:t>class</a:t>
            </a:r>
            <a:r>
              <a:rPr lang="en-US" altLang="zh-CN" sz="2400" kern="1200" dirty="0">
                <a:solidFill>
                  <a:srgbClr val="000000"/>
                </a:solidFill>
              </a:rPr>
              <a:t> is the term for data types that support the object-oriented programming paradigm.  The operations that apply to instances of a class are called </a:t>
            </a:r>
            <a:r>
              <a:rPr lang="en-US" altLang="zh-CN" sz="2400" b="1" i="1" kern="1200" dirty="0">
                <a:solidFill>
                  <a:srgbClr val="FF0000"/>
                </a:solidFill>
              </a:rPr>
              <a:t>methods</a:t>
            </a:r>
            <a:r>
              <a:rPr lang="en-US" altLang="zh-CN" sz="2400" b="1" i="1" kern="1200" dirty="0">
                <a:solidFill>
                  <a:srgbClr val="000000"/>
                </a:solidFill>
              </a:rPr>
              <a:t>.</a:t>
            </a:r>
            <a:endParaRPr lang="en-US" altLang="zh-CN" sz="2400" b="1" i="1" kern="1200" dirty="0">
              <a:solidFill>
                <a:srgbClr val="FF0000"/>
              </a:solidFill>
            </a:endParaRPr>
          </a:p>
        </p:txBody>
      </p:sp>
      <p:sp>
        <p:nvSpPr>
          <p:cNvPr id="7"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Using Strings as Abstract Values</a:t>
            </a:r>
            <a:endParaRPr lang="en-US" dirty="0">
              <a:solidFill>
                <a:srgbClr val="FF0000"/>
              </a:solidFill>
            </a:endParaRPr>
          </a:p>
        </p:txBody>
      </p:sp>
    </p:spTree>
    <p:extLst>
      <p:ext uri="{BB962C8B-B14F-4D97-AF65-F5344CB8AC3E}">
        <p14:creationId xmlns:p14="http://schemas.microsoft.com/office/powerpoint/2010/main" val="271892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66800"/>
            <a:ext cx="8191500" cy="5410200"/>
          </a:xfrm>
        </p:spPr>
        <p:txBody>
          <a:bodyPr/>
          <a:lstStyle/>
          <a:p>
            <a:pPr marL="0" indent="0">
              <a:spcBef>
                <a:spcPts val="0"/>
              </a:spcBef>
              <a:spcAft>
                <a:spcPts val="600"/>
              </a:spcAft>
              <a:buNone/>
            </a:pPr>
            <a:r>
              <a:rPr lang="en-US" altLang="zh-CN" sz="2400" kern="1200" dirty="0">
                <a:solidFill>
                  <a:srgbClr val="000000"/>
                </a:solidFill>
                <a:latin typeface="Times New Roman" charset="0"/>
              </a:rPr>
              <a:t>What are the meaning of the following statements?</a:t>
            </a:r>
          </a:p>
          <a:p>
            <a:pPr marL="0" indent="0">
              <a:spcBef>
                <a:spcPts val="0"/>
              </a:spcBef>
              <a:spcAft>
                <a:spcPts val="600"/>
              </a:spcAft>
              <a:buNone/>
            </a:pPr>
            <a:r>
              <a:rPr lang="en-US" altLang="zh-CN" sz="2000" b="1" kern="1200" dirty="0">
                <a:latin typeface="Courier New" pitchFamily="1" charset="0"/>
              </a:rPr>
              <a:t>#include &lt;string&gt;</a:t>
            </a:r>
          </a:p>
          <a:p>
            <a:pPr marL="0" indent="0">
              <a:spcBef>
                <a:spcPts val="0"/>
              </a:spcBef>
              <a:spcAft>
                <a:spcPts val="600"/>
              </a:spcAft>
              <a:buNone/>
            </a:pPr>
            <a:r>
              <a:rPr lang="en-US" altLang="zh-CN" sz="2400" kern="1200" dirty="0">
                <a:solidFill>
                  <a:srgbClr val="000000"/>
                </a:solidFill>
                <a:latin typeface="Times New Roman" charset="0"/>
              </a:rPr>
              <a:t>// the C++ string library</a:t>
            </a:r>
          </a:p>
          <a:p>
            <a:pPr marL="0" indent="0">
              <a:spcBef>
                <a:spcPts val="0"/>
              </a:spcBef>
              <a:spcAft>
                <a:spcPts val="600"/>
              </a:spcAft>
              <a:buNone/>
            </a:pPr>
            <a:r>
              <a:rPr lang="en-US" altLang="zh-CN" sz="2000" b="1" kern="1200" dirty="0">
                <a:latin typeface="Courier New" pitchFamily="1" charset="0"/>
              </a:rPr>
              <a:t>#include &lt;</a:t>
            </a:r>
            <a:r>
              <a:rPr lang="en-US" altLang="zh-CN" sz="2000" b="1" kern="1200" dirty="0" err="1">
                <a:latin typeface="Courier New" pitchFamily="1" charset="0"/>
              </a:rPr>
              <a:t>cstring</a:t>
            </a:r>
            <a:r>
              <a:rPr lang="en-US" altLang="zh-CN" sz="2000" b="1" kern="1200" dirty="0">
                <a:latin typeface="Courier New" pitchFamily="1" charset="0"/>
              </a:rPr>
              <a:t>&gt;</a:t>
            </a:r>
          </a:p>
          <a:p>
            <a:pPr marL="0" indent="0">
              <a:spcBef>
                <a:spcPts val="0"/>
              </a:spcBef>
              <a:spcAft>
                <a:spcPts val="600"/>
              </a:spcAft>
              <a:buNone/>
            </a:pPr>
            <a:r>
              <a:rPr lang="en-US" altLang="zh-CN" sz="2400" kern="1200" dirty="0">
                <a:solidFill>
                  <a:srgbClr val="000000"/>
                </a:solidFill>
                <a:latin typeface="Times New Roman" charset="0"/>
              </a:rPr>
              <a:t>// the C string library, used in C++</a:t>
            </a:r>
          </a:p>
          <a:p>
            <a:pPr marL="0" indent="0">
              <a:spcBef>
                <a:spcPts val="0"/>
              </a:spcBef>
              <a:spcAft>
                <a:spcPts val="600"/>
              </a:spcAft>
              <a:buNone/>
            </a:pPr>
            <a:r>
              <a:rPr lang="en-US" altLang="zh-CN" sz="2000" b="1" kern="1200" dirty="0">
                <a:latin typeface="Courier New" pitchFamily="1" charset="0"/>
              </a:rPr>
              <a:t>#include &lt;</a:t>
            </a:r>
            <a:r>
              <a:rPr lang="en-US" altLang="zh-CN" sz="2000" b="1" kern="1200" dirty="0" err="1">
                <a:latin typeface="Courier New" pitchFamily="1" charset="0"/>
              </a:rPr>
              <a:t>string.h</a:t>
            </a:r>
            <a:r>
              <a:rPr lang="en-US" altLang="zh-CN" sz="2000" b="1" kern="1200" dirty="0">
                <a:latin typeface="Courier New" pitchFamily="1" charset="0"/>
              </a:rPr>
              <a:t>&gt;</a:t>
            </a:r>
          </a:p>
          <a:p>
            <a:pPr marL="0" indent="0">
              <a:spcBef>
                <a:spcPts val="0"/>
              </a:spcBef>
              <a:spcAft>
                <a:spcPts val="600"/>
              </a:spcAft>
              <a:buNone/>
            </a:pPr>
            <a:r>
              <a:rPr lang="en-US" altLang="zh-CN" sz="2400" kern="1200" dirty="0">
                <a:solidFill>
                  <a:srgbClr val="000000"/>
                </a:solidFill>
                <a:latin typeface="Times New Roman" charset="0"/>
              </a:rPr>
              <a:t>// the C string library, used in C</a:t>
            </a:r>
          </a:p>
          <a:p>
            <a:pPr marL="0" indent="0">
              <a:spcBef>
                <a:spcPts val="0"/>
              </a:spcBef>
              <a:spcAft>
                <a:spcPts val="600"/>
              </a:spcAft>
              <a:buNone/>
            </a:pPr>
            <a:r>
              <a:rPr lang="en-US" altLang="zh-CN" sz="2000" b="1" kern="1200" dirty="0">
                <a:latin typeface="Courier New" pitchFamily="1" charset="0"/>
              </a:rPr>
              <a:t>#include &lt;</a:t>
            </a:r>
            <a:r>
              <a:rPr lang="en-US" altLang="zh-CN" sz="2000" b="1" kern="1200" dirty="0" err="1">
                <a:latin typeface="Courier New" pitchFamily="1" charset="0"/>
              </a:rPr>
              <a:t>cstring.h</a:t>
            </a:r>
            <a:r>
              <a:rPr lang="en-US" altLang="zh-CN" sz="2000" b="1" kern="1200" dirty="0">
                <a:latin typeface="Courier New" pitchFamily="1" charset="0"/>
              </a:rPr>
              <a:t>&gt;</a:t>
            </a:r>
          </a:p>
          <a:p>
            <a:pPr marL="0" indent="0">
              <a:spcBef>
                <a:spcPts val="0"/>
              </a:spcBef>
              <a:spcAft>
                <a:spcPts val="600"/>
              </a:spcAft>
              <a:buNone/>
            </a:pPr>
            <a:r>
              <a:rPr lang="en-US" altLang="zh-CN" sz="2400" kern="1200" dirty="0">
                <a:solidFill>
                  <a:srgbClr val="000000"/>
                </a:solidFill>
                <a:latin typeface="Times New Roman" charset="0"/>
              </a:rPr>
              <a:t>// most likely an error</a:t>
            </a:r>
          </a:p>
          <a:p>
            <a:pPr marL="0" indent="0">
              <a:spcBef>
                <a:spcPts val="0"/>
              </a:spcBef>
              <a:spcAft>
                <a:spcPts val="600"/>
              </a:spcAft>
              <a:buNone/>
            </a:pPr>
            <a:r>
              <a:rPr lang="en-US" altLang="zh-CN" sz="2000" b="1" kern="1200" dirty="0">
                <a:latin typeface="Courier New" pitchFamily="1" charset="0"/>
              </a:rPr>
              <a:t>#include "</a:t>
            </a:r>
            <a:r>
              <a:rPr lang="en-US" altLang="zh-CN" sz="2000" b="1" kern="1200" dirty="0" err="1">
                <a:latin typeface="Courier New" pitchFamily="1" charset="0"/>
              </a:rPr>
              <a:t>string.h</a:t>
            </a:r>
            <a:r>
              <a:rPr lang="en-US" altLang="zh-CN" sz="2000" b="1" kern="1200" dirty="0">
                <a:latin typeface="Courier New" pitchFamily="1" charset="0"/>
              </a:rPr>
              <a:t>"</a:t>
            </a:r>
          </a:p>
          <a:p>
            <a:pPr marL="0" indent="0">
              <a:spcBef>
                <a:spcPts val="0"/>
              </a:spcBef>
              <a:spcAft>
                <a:spcPts val="600"/>
              </a:spcAft>
              <a:buNone/>
            </a:pPr>
            <a:r>
              <a:rPr lang="en-US" altLang="zh-CN" sz="2400" kern="1200" dirty="0">
                <a:solidFill>
                  <a:srgbClr val="000000"/>
                </a:solidFill>
                <a:latin typeface="Times New Roman" charset="0"/>
              </a:rPr>
              <a:t>// the compiler might still find the C string library</a:t>
            </a:r>
          </a:p>
          <a:p>
            <a:pPr marL="0" indent="0">
              <a:spcBef>
                <a:spcPts val="0"/>
              </a:spcBef>
              <a:spcAft>
                <a:spcPts val="600"/>
              </a:spcAft>
              <a:buNone/>
            </a:pPr>
            <a:r>
              <a:rPr lang="en-US" altLang="zh-CN" sz="2000" b="1" kern="1200" dirty="0">
                <a:latin typeface="Courier New" pitchFamily="1" charset="0"/>
              </a:rPr>
              <a:t>#include "</a:t>
            </a:r>
            <a:r>
              <a:rPr lang="en-US" altLang="zh-CN" sz="2000" b="1" kern="1200" dirty="0" err="1">
                <a:latin typeface="Courier New" pitchFamily="1" charset="0"/>
              </a:rPr>
              <a:t>cstring.h</a:t>
            </a:r>
            <a:r>
              <a:rPr lang="en-US" altLang="zh-CN" sz="2000" b="1" kern="1200" dirty="0">
                <a:latin typeface="Courier New" pitchFamily="1" charset="0"/>
              </a:rPr>
              <a:t>"</a:t>
            </a:r>
          </a:p>
          <a:p>
            <a:pPr marL="0" indent="0">
              <a:spcBef>
                <a:spcPts val="0"/>
              </a:spcBef>
              <a:spcAft>
                <a:spcPts val="600"/>
              </a:spcAft>
              <a:buNone/>
            </a:pPr>
            <a:r>
              <a:rPr lang="en-US" altLang="zh-CN" sz="2400" kern="1200" dirty="0">
                <a:solidFill>
                  <a:srgbClr val="000000"/>
                </a:solidFill>
                <a:latin typeface="Times New Roman" charset="0"/>
              </a:rPr>
              <a:t>// error unless you defined </a:t>
            </a:r>
            <a:r>
              <a:rPr lang="en-US" altLang="zh-CN" sz="2400" kern="1200" dirty="0" err="1">
                <a:solidFill>
                  <a:srgbClr val="000000"/>
                </a:solidFill>
                <a:latin typeface="Times New Roman" charset="0"/>
              </a:rPr>
              <a:t>cstring.h</a:t>
            </a:r>
            <a:r>
              <a:rPr lang="en-US" altLang="zh-CN" sz="2400" kern="1200" dirty="0">
                <a:solidFill>
                  <a:srgbClr val="000000"/>
                </a:solidFill>
                <a:latin typeface="Times New Roman" charset="0"/>
              </a:rPr>
              <a:t> by yourself</a:t>
            </a:r>
          </a:p>
          <a:p>
            <a:pPr marL="0" indent="0">
              <a:buNone/>
            </a:pPr>
            <a:endParaRPr lang="en-US" altLang="zh-CN" sz="2000" b="1" kern="1200" dirty="0">
              <a:latin typeface="Courier New" pitchFamily="1" charset="0"/>
            </a:endParaRPr>
          </a:p>
        </p:txBody>
      </p:sp>
      <p:sp>
        <p:nvSpPr>
          <p:cNvPr id="7"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Exercise</a:t>
            </a:r>
            <a:endParaRPr lang="en-US" dirty="0">
              <a:solidFill>
                <a:srgbClr val="FF0000"/>
              </a:solidFill>
            </a:endParaRPr>
          </a:p>
        </p:txBody>
      </p:sp>
      <p:pic>
        <p:nvPicPr>
          <p:cNvPr id="4" name="图片 3">
            <a:extLst>
              <a:ext uri="{FF2B5EF4-FFF2-40B4-BE49-F238E27FC236}">
                <a16:creationId xmlns:a16="http://schemas.microsoft.com/office/drawing/2014/main" id="{F799122A-903B-4579-B9DD-260294ABB10E}"/>
              </a:ext>
            </a:extLst>
          </p:cNvPr>
          <p:cNvPicPr>
            <a:picLocks noChangeAspect="1"/>
          </p:cNvPicPr>
          <p:nvPr/>
        </p:nvPicPr>
        <p:blipFill>
          <a:blip r:embed="rId3"/>
          <a:stretch>
            <a:fillRect/>
          </a:stretch>
        </p:blipFill>
        <p:spPr>
          <a:xfrm>
            <a:off x="4038600" y="4038600"/>
            <a:ext cx="664614" cy="720000"/>
          </a:xfrm>
          <a:prstGeom prst="rect">
            <a:avLst/>
          </a:prstGeom>
        </p:spPr>
      </p:pic>
    </p:spTree>
    <p:extLst>
      <p:ext uri="{BB962C8B-B14F-4D97-AF65-F5344CB8AC3E}">
        <p14:creationId xmlns:p14="http://schemas.microsoft.com/office/powerpoint/2010/main" val="18832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Using Strings as Abstract Values</a:t>
            </a:r>
            <a:endParaRPr lang="en-US" dirty="0">
              <a:solidFill>
                <a:srgbClr val="FF0000"/>
              </a:solidFill>
            </a:endParaRPr>
          </a:p>
        </p:txBody>
      </p:sp>
      <p:sp>
        <p:nvSpPr>
          <p:cNvPr id="43011" name="Rectangle 3"/>
          <p:cNvSpPr>
            <a:spLocks noChangeArrowheads="1"/>
          </p:cNvSpPr>
          <p:nvPr/>
        </p:nvSpPr>
        <p:spPr bwMode="auto">
          <a:xfrm>
            <a:off x="482600" y="1155700"/>
            <a:ext cx="8128000" cy="5168900"/>
          </a:xfrm>
          <a:prstGeom prst="rect">
            <a:avLst/>
          </a:prstGeom>
          <a:noFill/>
          <a:ln w="9525">
            <a:noFill/>
            <a:miter lim="800000"/>
            <a:headEnd/>
            <a:tailEnd/>
          </a:ln>
        </p:spPr>
        <p:txBody>
          <a:bodyPr>
            <a:prstTxWarp prst="textNoShape">
              <a:avLst/>
            </a:prstTxWarp>
          </a:bodyPr>
          <a:lstStyle/>
          <a:p>
            <a:pPr marL="342900" marR="0" lvl="0" indent="-342900"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Ever since the very first program in the text, which displayed the message </a:t>
            </a:r>
            <a:r>
              <a:rPr lang="en-US" sz="2400" b="0" dirty="0">
                <a:solidFill>
                  <a:srgbClr val="000000"/>
                </a:solidFill>
              </a:rPr>
              <a:t>"</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hello,</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world</a:t>
            </a:r>
            <a:r>
              <a:rPr lang="en-US" sz="2400" b="0" dirty="0">
                <a:solidFill>
                  <a:srgbClr val="000000"/>
                </a:solidFill>
              </a:rPr>
              <a:t>" </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on the screen, you have been using strings to communicate with the user.</a:t>
            </a:r>
          </a:p>
          <a:p>
            <a:pPr marL="342900" lvl="0" indent="-342900">
              <a:lnSpc>
                <a:spcPct val="85000"/>
              </a:lnSpc>
              <a:spcAft>
                <a:spcPct val="50000"/>
              </a:spcAft>
              <a:buFontTx/>
              <a:buChar char="•"/>
              <a:defRPr/>
            </a:pPr>
            <a:r>
              <a:rPr lang="en-US" altLang="zh-CN" sz="2400" b="0" dirty="0">
                <a:solidFill>
                  <a:srgbClr val="000000"/>
                </a:solidFill>
              </a:rPr>
              <a:t>Up to now, you have not had any idea how C++ represents strings inside the computer or how you might manipulate the characters that make up a string.</a:t>
            </a:r>
          </a:p>
          <a:p>
            <a:pPr marL="342900" lvl="0" indent="-342900">
              <a:lnSpc>
                <a:spcPct val="85000"/>
              </a:lnSpc>
              <a:spcAft>
                <a:spcPct val="50000"/>
              </a:spcAft>
              <a:buFontTx/>
              <a:buChar char="•"/>
              <a:defRPr/>
            </a:pPr>
            <a:r>
              <a:rPr lang="en-US" altLang="zh-CN" sz="2400" b="0" dirty="0">
                <a:solidFill>
                  <a:srgbClr val="000000"/>
                </a:solidFill>
              </a:rPr>
              <a:t>At the same time, the fact that you don’t know those things has not compromised your ability to use strings effectively because you have been able to think of strings holistically as if they were a primitive type.</a:t>
            </a:r>
          </a:p>
          <a:p>
            <a:pPr marL="342900" indent="-342900">
              <a:lnSpc>
                <a:spcPct val="85000"/>
              </a:lnSpc>
              <a:spcAft>
                <a:spcPct val="50000"/>
              </a:spcAft>
              <a:buFontTx/>
              <a:buChar char="•"/>
              <a:defRPr/>
            </a:pPr>
            <a:r>
              <a:rPr lang="en-US" altLang="zh-CN" sz="2400" b="0" dirty="0">
                <a:solidFill>
                  <a:srgbClr val="000000"/>
                </a:solidFill>
              </a:rPr>
              <a:t>For most applications, the abstract view of strings you have held up to now is precisely the right one.  On the inside, strings are surprisingly complicated objects whose details are better left hidden.</a:t>
            </a:r>
          </a:p>
        </p:txBody>
      </p:sp>
    </p:spTree>
    <p:extLst>
      <p:ext uri="{BB962C8B-B14F-4D97-AF65-F5344CB8AC3E}">
        <p14:creationId xmlns:p14="http://schemas.microsoft.com/office/powerpoint/2010/main" val="384592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The Hello Name Program</a:t>
            </a:r>
            <a:endParaRPr lang="en-US" dirty="0">
              <a:solidFill>
                <a:srgbClr val="FF0000"/>
              </a:solidFill>
            </a:endParaRPr>
          </a:p>
        </p:txBody>
      </p:sp>
      <p:pic>
        <p:nvPicPr>
          <p:cNvPr id="2" name="图片 1"/>
          <p:cNvPicPr>
            <a:picLocks noChangeAspect="1"/>
          </p:cNvPicPr>
          <p:nvPr/>
        </p:nvPicPr>
        <p:blipFill>
          <a:blip r:embed="rId3"/>
          <a:stretch>
            <a:fillRect/>
          </a:stretch>
        </p:blipFill>
        <p:spPr>
          <a:xfrm>
            <a:off x="2" y="1219200"/>
            <a:ext cx="9154728" cy="5181600"/>
          </a:xfrm>
          <a:prstGeom prst="rect">
            <a:avLst/>
          </a:prstGeom>
        </p:spPr>
      </p:pic>
      <p:sp>
        <p:nvSpPr>
          <p:cNvPr id="3" name="TextBox 2"/>
          <p:cNvSpPr txBox="1"/>
          <p:nvPr/>
        </p:nvSpPr>
        <p:spPr>
          <a:xfrm>
            <a:off x="457200" y="5039360"/>
            <a:ext cx="2209800" cy="307777"/>
          </a:xfrm>
          <a:prstGeom prst="rect">
            <a:avLst/>
          </a:prstGeom>
          <a:solidFill>
            <a:srgbClr val="E6E6FF"/>
          </a:solidFill>
          <a:ln w="38100">
            <a:solidFill>
              <a:srgbClr val="FF0000"/>
            </a:solidFill>
          </a:ln>
        </p:spPr>
        <p:txBody>
          <a:bodyPr wrap="square" rtlCol="0">
            <a:spAutoFit/>
          </a:bodyPr>
          <a:lstStyle/>
          <a:p>
            <a:r>
              <a:rPr lang="en-US" dirty="0" err="1">
                <a:solidFill>
                  <a:schemeClr val="tx1">
                    <a:lumMod val="75000"/>
                    <a:lumOff val="25000"/>
                  </a:schemeClr>
                </a:solidFill>
                <a:effectLst>
                  <a:outerShdw blurRad="38100" dist="38100" dir="2700000" algn="tl">
                    <a:srgbClr val="000000">
                      <a:alpha val="43137"/>
                    </a:srgbClr>
                  </a:outerShdw>
                </a:effectLst>
                <a:latin typeface="Courier New" charset="0"/>
              </a:rPr>
              <a:t>cin</a:t>
            </a:r>
            <a:r>
              <a:rPr lang="en-US" dirty="0">
                <a:solidFill>
                  <a:schemeClr val="tx1">
                    <a:lumMod val="75000"/>
                    <a:lumOff val="25000"/>
                  </a:schemeClr>
                </a:solidFill>
                <a:effectLst>
                  <a:outerShdw blurRad="38100" dist="38100" dir="2700000" algn="tl">
                    <a:srgbClr val="000000">
                      <a:alpha val="43137"/>
                    </a:srgbClr>
                  </a:outerShdw>
                </a:effectLst>
                <a:latin typeface="Courier New" charset="0"/>
              </a:rPr>
              <a:t> &gt;&gt; name;</a:t>
            </a:r>
          </a:p>
        </p:txBody>
      </p:sp>
    </p:spTree>
    <p:extLst>
      <p:ext uri="{BB962C8B-B14F-4D97-AF65-F5344CB8AC3E}">
        <p14:creationId xmlns:p14="http://schemas.microsoft.com/office/powerpoint/2010/main" val="219248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Concatenation and C Strings</a:t>
            </a:r>
          </a:p>
        </p:txBody>
      </p:sp>
      <p:sp>
        <p:nvSpPr>
          <p:cNvPr id="569347" name="Rectangle 3"/>
          <p:cNvSpPr>
            <a:spLocks noChangeArrowheads="1"/>
          </p:cNvSpPr>
          <p:nvPr/>
        </p:nvSpPr>
        <p:spPr bwMode="auto">
          <a:xfrm>
            <a:off x="482600" y="1155700"/>
            <a:ext cx="8128000" cy="5538065"/>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90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As those of you who have studied Python already know, the </a:t>
            </a:r>
            <a:r>
              <a:rPr kumimoji="0" lang="en-US" sz="22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operator is a convenient shorthand for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concatenation</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for the </a:t>
            </a:r>
            <a:r>
              <a:rPr lang="en-US" sz="2400" b="0" dirty="0">
                <a:solidFill>
                  <a:srgbClr val="000000"/>
                </a:solidFill>
              </a:rPr>
              <a:t>string</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objects, which consists of combining two strings end to end with no intervening characters.</a:t>
            </a:r>
          </a:p>
          <a:p>
            <a:pPr marL="342900" indent="-342900">
              <a:lnSpc>
                <a:spcPct val="90000"/>
              </a:lnSpc>
              <a:spcAft>
                <a:spcPts val="1200"/>
              </a:spcAft>
              <a:buFontTx/>
              <a:buChar char="•"/>
              <a:defRPr/>
            </a:pPr>
            <a:r>
              <a:rPr lang="en-US" altLang="zh-CN" sz="2400" b="0" dirty="0">
                <a:solidFill>
                  <a:srgbClr val="000000"/>
                </a:solidFill>
              </a:rPr>
              <a:t>In Python, the </a:t>
            </a:r>
            <a:r>
              <a:rPr lang="en-US" altLang="zh-CN" sz="2200" dirty="0">
                <a:solidFill>
                  <a:srgbClr val="000000"/>
                </a:solidFill>
                <a:latin typeface="Courier New" charset="0"/>
              </a:rPr>
              <a:t>+</a:t>
            </a:r>
            <a:r>
              <a:rPr lang="en-US" altLang="zh-CN" sz="2400" b="0" dirty="0">
                <a:solidFill>
                  <a:srgbClr val="000000"/>
                </a:solidFill>
              </a:rPr>
              <a:t> operator is often used to combine items as part of a </a:t>
            </a:r>
            <a:r>
              <a:rPr lang="en-US" altLang="zh-CN" sz="2000" dirty="0">
                <a:solidFill>
                  <a:srgbClr val="000000"/>
                </a:solidFill>
                <a:latin typeface="Courier New" charset="0"/>
              </a:rPr>
              <a:t>print</a:t>
            </a:r>
            <a:r>
              <a:rPr lang="en-US" altLang="zh-CN" sz="2400" b="0" dirty="0">
                <a:solidFill>
                  <a:srgbClr val="000000"/>
                </a:solidFill>
              </a:rPr>
              <a:t> call, as in </a:t>
            </a:r>
          </a:p>
          <a:p>
            <a:pPr marL="342900" marR="0" lvl="0" indent="-342900" algn="l" defTabSz="914400" rtl="0" eaLnBrk="0" fontAlgn="base" latinLnBrk="0" hangingPunct="0">
              <a:lnSpc>
                <a:spcPct val="90000"/>
              </a:lnSpc>
              <a:spcBef>
                <a:spcPct val="0"/>
              </a:spcBef>
              <a:spcAft>
                <a:spcPts val="12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lvl="0" indent="-342900">
              <a:lnSpc>
                <a:spcPct val="90000"/>
              </a:lnSpc>
              <a:spcAft>
                <a:spcPts val="1200"/>
              </a:spcAft>
              <a:buFontTx/>
              <a:buChar char="•"/>
              <a:defRPr/>
            </a:pPr>
            <a:r>
              <a:rPr lang="en-US" altLang="zh-CN" sz="2400" b="0" dirty="0">
                <a:solidFill>
                  <a:srgbClr val="000000"/>
                </a:solidFill>
              </a:rPr>
              <a:t>In C++, you achieve the same result using the </a:t>
            </a:r>
            <a:r>
              <a:rPr lang="en-US" altLang="zh-CN" sz="2200" dirty="0">
                <a:solidFill>
                  <a:srgbClr val="000000"/>
                </a:solidFill>
                <a:latin typeface="Courier New" charset="0"/>
              </a:rPr>
              <a:t>&lt;&lt;</a:t>
            </a:r>
            <a:r>
              <a:rPr lang="en-US" altLang="zh-CN" sz="2400" b="0" dirty="0">
                <a:solidFill>
                  <a:srgbClr val="000000"/>
                </a:solidFill>
              </a:rPr>
              <a:t> operator:</a:t>
            </a:r>
          </a:p>
          <a:p>
            <a:pPr marL="342900" lvl="0" indent="-342900">
              <a:lnSpc>
                <a:spcPct val="90000"/>
              </a:lnSpc>
              <a:spcAft>
                <a:spcPts val="1200"/>
              </a:spcAft>
              <a:buFontTx/>
              <a:buChar char="•"/>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indent="-342900">
              <a:lnSpc>
                <a:spcPct val="90000"/>
              </a:lnSpc>
              <a:spcAft>
                <a:spcPts val="1200"/>
              </a:spcAft>
              <a:buFontTx/>
              <a:buChar char="•"/>
              <a:defRPr/>
            </a:pPr>
            <a:r>
              <a:rPr lang="en-US" altLang="zh-CN" sz="2400" b="0" dirty="0">
                <a:solidFill>
                  <a:srgbClr val="000000"/>
                </a:solidFill>
              </a:rPr>
              <a:t>Although you might imagine otherwise, you </a:t>
            </a:r>
            <a:r>
              <a:rPr lang="en-US" altLang="zh-CN" sz="2400" b="0" i="1" dirty="0">
                <a:solidFill>
                  <a:srgbClr val="FF0000"/>
                </a:solidFill>
              </a:rPr>
              <a:t>can’t</a:t>
            </a:r>
            <a:r>
              <a:rPr lang="en-US" altLang="zh-CN" sz="2400" b="0" dirty="0">
                <a:solidFill>
                  <a:srgbClr val="000000"/>
                </a:solidFill>
              </a:rPr>
              <a:t> always use the </a:t>
            </a:r>
            <a:r>
              <a:rPr lang="en-US" altLang="zh-CN" sz="2200" dirty="0">
                <a:solidFill>
                  <a:srgbClr val="000000"/>
                </a:solidFill>
                <a:latin typeface="Courier New" charset="0"/>
              </a:rPr>
              <a:t>+</a:t>
            </a:r>
            <a:r>
              <a:rPr lang="en-US" altLang="zh-CN" sz="2400" b="0" dirty="0">
                <a:solidFill>
                  <a:srgbClr val="000000"/>
                </a:solidFill>
              </a:rPr>
              <a:t> operator in this statement, depending on whether </a:t>
            </a:r>
            <a:r>
              <a:rPr lang="en-US" altLang="zh-CN" sz="2000" dirty="0">
                <a:solidFill>
                  <a:srgbClr val="000000"/>
                </a:solidFill>
                <a:latin typeface="Courier New" charset="0"/>
              </a:rPr>
              <a:t>name</a:t>
            </a:r>
            <a:r>
              <a:rPr lang="en-US" altLang="zh-CN" sz="2400" b="0" dirty="0">
                <a:solidFill>
                  <a:srgbClr val="000000"/>
                </a:solidFill>
              </a:rPr>
              <a:t> is a C string (literal) or a C++ string object.</a:t>
            </a:r>
          </a:p>
        </p:txBody>
      </p:sp>
      <p:sp>
        <p:nvSpPr>
          <p:cNvPr id="569350" name="Text Box 6"/>
          <p:cNvSpPr txBox="1">
            <a:spLocks noChangeArrowheads="1"/>
          </p:cNvSpPr>
          <p:nvPr/>
        </p:nvSpPr>
        <p:spPr bwMode="auto">
          <a:xfrm>
            <a:off x="920262" y="3429000"/>
            <a:ext cx="4800600" cy="3968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print("Hello, " + name + "!");</a:t>
            </a:r>
            <a:endParaRPr kumimoji="0" lang="en-US" sz="2000" b="0" i="0" u="none" strike="noStrike" kern="1200" cap="none" spc="0" normalizeH="0" baseline="0" noProof="0" dirty="0">
              <a:ln>
                <a:noFill/>
              </a:ln>
              <a:solidFill>
                <a:srgbClr val="000000"/>
              </a:solidFill>
              <a:effectLst/>
              <a:uLnTx/>
              <a:uFillTx/>
              <a:latin typeface="Times New Roman" charset="0"/>
              <a:ea typeface="+mn-ea"/>
              <a:cs typeface="+mn-cs"/>
            </a:endParaRPr>
          </a:p>
        </p:txBody>
      </p:sp>
      <p:sp>
        <p:nvSpPr>
          <p:cNvPr id="569352" name="Text Box 8"/>
          <p:cNvSpPr txBox="1">
            <a:spLocks noChangeArrowheads="1"/>
          </p:cNvSpPr>
          <p:nvPr/>
        </p:nvSpPr>
        <p:spPr bwMode="auto">
          <a:xfrm>
            <a:off x="914400" y="4419600"/>
            <a:ext cx="6248400" cy="3968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cout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&lt;&lt;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"Hello,</a:t>
            </a:r>
            <a:r>
              <a:rPr kumimoji="0" lang="en-US" sz="2000" b="1" i="0" u="none" strike="noStrike" kern="1200" cap="none" spc="0" normalizeH="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&lt;&lt;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name</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&lt;&lt;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&lt;&lt;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endl</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10" name="Text Box 8"/>
          <p:cNvSpPr txBox="1">
            <a:spLocks noChangeArrowheads="1"/>
          </p:cNvSpPr>
          <p:nvPr/>
        </p:nvSpPr>
        <p:spPr bwMode="auto">
          <a:xfrm>
            <a:off x="914400" y="6033964"/>
            <a:ext cx="5943600" cy="3968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cout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&lt;&lt;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"Hello,</a:t>
            </a:r>
            <a:r>
              <a:rPr kumimoji="0" lang="en-US" sz="2000" b="1" i="0" u="none" strike="noStrike" kern="1200" cap="none" spc="0" normalizeH="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name</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&lt;&lt;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endl</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pic>
        <p:nvPicPr>
          <p:cNvPr id="12" name="图片 3"/>
          <p:cNvPicPr>
            <a:picLocks noChangeAspect="1"/>
          </p:cNvPicPr>
          <p:nvPr/>
        </p:nvPicPr>
        <p:blipFill>
          <a:blip r:embed="rId3"/>
          <a:stretch>
            <a:fillRect/>
          </a:stretch>
        </p:blipFill>
        <p:spPr>
          <a:xfrm>
            <a:off x="7239000" y="5742708"/>
            <a:ext cx="877900" cy="951058"/>
          </a:xfrm>
          <a:prstGeom prst="rect">
            <a:avLst/>
          </a:prstGeom>
        </p:spPr>
      </p:pic>
    </p:spTree>
    <p:extLst>
      <p:ext uri="{BB962C8B-B14F-4D97-AF65-F5344CB8AC3E}">
        <p14:creationId xmlns:p14="http://schemas.microsoft.com/office/powerpoint/2010/main" val="32670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93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93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93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93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0" grpId="0" animBg="1"/>
      <p:bldP spid="569352"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 string literal vs. C++ string object</a:t>
            </a:r>
          </a:p>
        </p:txBody>
      </p:sp>
      <p:sp>
        <p:nvSpPr>
          <p:cNvPr id="569347" name="Rectangle 3"/>
          <p:cNvSpPr>
            <a:spLocks noChangeArrowheads="1"/>
          </p:cNvSpPr>
          <p:nvPr/>
        </p:nvSpPr>
        <p:spPr bwMode="auto">
          <a:xfrm>
            <a:off x="482600" y="1155701"/>
            <a:ext cx="8128000" cy="5168899"/>
          </a:xfrm>
          <a:prstGeom prst="rect">
            <a:avLst/>
          </a:prstGeom>
          <a:noFill/>
          <a:ln w="9525">
            <a:noFill/>
            <a:miter lim="800000"/>
            <a:headEnd/>
            <a:tailEnd/>
          </a:ln>
          <a:effectLst/>
        </p:spPr>
        <p:txBody>
          <a:bodyPr>
            <a:prstTxWarp prst="textNoShape">
              <a:avLst/>
            </a:prstTxWarp>
          </a:bodyPr>
          <a:lstStyle/>
          <a:p>
            <a:pPr marL="342900" lvl="0" indent="-342900">
              <a:lnSpc>
                <a:spcPct val="90000"/>
              </a:lnSpc>
              <a:spcAft>
                <a:spcPts val="1200"/>
              </a:spcAft>
              <a:buFontTx/>
              <a:buChar char="•"/>
            </a:pPr>
            <a:r>
              <a:rPr lang="en-US" sz="2400" b="0" dirty="0">
                <a:solidFill>
                  <a:srgbClr val="000000"/>
                </a:solidFill>
              </a:rPr>
              <a:t>C++ automatically converts a </a:t>
            </a:r>
            <a:r>
              <a:rPr lang="en-US" sz="2400" b="0" dirty="0">
                <a:solidFill>
                  <a:srgbClr val="FF0000"/>
                </a:solidFill>
              </a:rPr>
              <a:t>C string literal</a:t>
            </a:r>
            <a:r>
              <a:rPr lang="en-US" sz="2400" b="0" dirty="0">
                <a:solidFill>
                  <a:srgbClr val="000000"/>
                </a:solidFill>
              </a:rPr>
              <a:t> to a </a:t>
            </a:r>
            <a:r>
              <a:rPr lang="en-US" sz="2400" b="0" dirty="0">
                <a:solidFill>
                  <a:srgbClr val="FF0000"/>
                </a:solidFill>
              </a:rPr>
              <a:t>C++ string object</a:t>
            </a:r>
            <a:r>
              <a:rPr lang="en-US" sz="2400" b="0" dirty="0">
                <a:solidFill>
                  <a:srgbClr val="000000"/>
                </a:solidFill>
              </a:rPr>
              <a:t> whenever the compiler can determine that what you want is a C++ string object:</a:t>
            </a:r>
          </a:p>
          <a:p>
            <a:pPr marL="342900" lvl="0" indent="-342900">
              <a:lnSpc>
                <a:spcPct val="90000"/>
              </a:lnSpc>
              <a:spcAft>
                <a:spcPts val="1200"/>
              </a:spcAft>
              <a:buFontTx/>
              <a:buChar cha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indent="-342900">
              <a:lnSpc>
                <a:spcPct val="90000"/>
              </a:lnSpc>
              <a:spcAft>
                <a:spcPts val="1200"/>
              </a:spcAft>
              <a:buFontTx/>
              <a:buChar char="•"/>
            </a:pPr>
            <a:r>
              <a:rPr lang="en-US" altLang="zh-CN" sz="2400" b="0" dirty="0">
                <a:solidFill>
                  <a:srgbClr val="000000"/>
                </a:solidFill>
              </a:rPr>
              <a:t>By contrast, C++ does not allow you to write the declaration:</a:t>
            </a:r>
          </a:p>
          <a:p>
            <a:pPr marL="342900" lvl="0" indent="-342900">
              <a:lnSpc>
                <a:spcPct val="90000"/>
              </a:lnSpc>
              <a:spcAft>
                <a:spcPts val="1200"/>
              </a:spcAft>
              <a:buFontTx/>
              <a:buChar cha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indent="-342900">
              <a:lnSpc>
                <a:spcPct val="90000"/>
              </a:lnSpc>
              <a:spcAft>
                <a:spcPts val="1200"/>
              </a:spcAft>
              <a:buFontTx/>
              <a:buChar char="•"/>
            </a:pPr>
            <a:r>
              <a:rPr lang="en-US" altLang="zh-CN" sz="2400" b="0" dirty="0">
                <a:solidFill>
                  <a:srgbClr val="FF0000"/>
                </a:solidFill>
              </a:rPr>
              <a:t>The </a:t>
            </a:r>
            <a:r>
              <a:rPr lang="en-US" altLang="zh-CN" sz="2000" dirty="0">
                <a:solidFill>
                  <a:srgbClr val="FF0000"/>
                </a:solidFill>
                <a:latin typeface="Courier New" charset="0"/>
              </a:rPr>
              <a:t>+</a:t>
            </a:r>
            <a:r>
              <a:rPr lang="en-US" altLang="zh-CN" sz="2000" dirty="0">
                <a:solidFill>
                  <a:srgbClr val="FF0000"/>
                </a:solidFill>
              </a:rPr>
              <a:t> </a:t>
            </a:r>
            <a:r>
              <a:rPr lang="en-US" altLang="zh-CN" sz="2400" b="0" dirty="0">
                <a:solidFill>
                  <a:srgbClr val="FF0000"/>
                </a:solidFill>
              </a:rPr>
              <a:t>operator cannot be applied to string literals.</a:t>
            </a:r>
            <a:r>
              <a:rPr lang="en-US" altLang="zh-CN" sz="2400" b="0" dirty="0"/>
              <a:t>  To get around this problem, you can explicitly convert a string literal to a string object by calling </a:t>
            </a:r>
            <a:r>
              <a:rPr lang="en-US" altLang="zh-CN" sz="2000" dirty="0">
                <a:solidFill>
                  <a:srgbClr val="000000"/>
                </a:solidFill>
                <a:latin typeface="Courier New" charset="0"/>
              </a:rPr>
              <a:t>string</a:t>
            </a:r>
            <a:r>
              <a:rPr lang="en-US" altLang="zh-CN" sz="2000" dirty="0"/>
              <a:t> </a:t>
            </a:r>
            <a:r>
              <a:rPr lang="en-US" altLang="zh-CN" sz="2400" b="0" dirty="0"/>
              <a:t>on the literal:</a:t>
            </a:r>
            <a:endParaRPr lang="en-US" altLang="zh-CN" sz="2400" b="0" dirty="0">
              <a:solidFill>
                <a:srgbClr val="000000"/>
              </a:solidFill>
            </a:endParaRPr>
          </a:p>
        </p:txBody>
      </p:sp>
      <p:sp>
        <p:nvSpPr>
          <p:cNvPr id="569350" name="Text Box 6"/>
          <p:cNvSpPr txBox="1">
            <a:spLocks noChangeArrowheads="1"/>
          </p:cNvSpPr>
          <p:nvPr/>
        </p:nvSpPr>
        <p:spPr bwMode="auto">
          <a:xfrm>
            <a:off x="937846" y="3271900"/>
            <a:ext cx="6048375" cy="40011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lvl="0"/>
            <a:r>
              <a:rPr lang="en-US" altLang="zh-CN" sz="2000" dirty="0">
                <a:solidFill>
                  <a:srgbClr val="000000"/>
                </a:solidFill>
                <a:latin typeface="Courier New" charset="0"/>
              </a:rPr>
              <a:t>string </a:t>
            </a:r>
            <a:r>
              <a:rPr lang="en-US" altLang="zh-CN" sz="2000" dirty="0" err="1">
                <a:solidFill>
                  <a:srgbClr val="000000"/>
                </a:solidFill>
                <a:latin typeface="Courier New" charset="0"/>
              </a:rPr>
              <a:t>str</a:t>
            </a:r>
            <a:r>
              <a:rPr lang="en-US" altLang="zh-CN" sz="2000" dirty="0">
                <a:solidFill>
                  <a:srgbClr val="000000"/>
                </a:solidFill>
                <a:latin typeface="Courier New" charset="0"/>
              </a:rPr>
              <a:t> = "hello" + ", " + "world";</a:t>
            </a:r>
            <a:endParaRPr lang="en-US" sz="2000" dirty="0">
              <a:solidFill>
                <a:srgbClr val="000000"/>
              </a:solidFill>
              <a:latin typeface="Courier New" charset="0"/>
            </a:endParaRPr>
          </a:p>
        </p:txBody>
      </p:sp>
      <p:sp>
        <p:nvSpPr>
          <p:cNvPr id="569352" name="Text Box 8"/>
          <p:cNvSpPr txBox="1">
            <a:spLocks noChangeArrowheads="1"/>
          </p:cNvSpPr>
          <p:nvPr/>
        </p:nvSpPr>
        <p:spPr bwMode="auto">
          <a:xfrm>
            <a:off x="937846" y="4878504"/>
            <a:ext cx="7229475" cy="400110"/>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altLang="zh-CN" sz="2000" dirty="0">
                <a:solidFill>
                  <a:srgbClr val="000000"/>
                </a:solidFill>
                <a:latin typeface="Courier New" charset="0"/>
              </a:rPr>
              <a:t>string </a:t>
            </a:r>
            <a:r>
              <a:rPr lang="en-US" altLang="zh-CN" sz="2000" dirty="0" err="1">
                <a:solidFill>
                  <a:srgbClr val="000000"/>
                </a:solidFill>
                <a:latin typeface="Courier New" charset="0"/>
              </a:rPr>
              <a:t>str</a:t>
            </a:r>
            <a:r>
              <a:rPr lang="en-US" altLang="zh-CN" sz="2000" dirty="0">
                <a:solidFill>
                  <a:srgbClr val="000000"/>
                </a:solidFill>
                <a:latin typeface="Courier New" charset="0"/>
              </a:rPr>
              <a:t> = string("hello") + ", " + "world";</a:t>
            </a:r>
            <a:endParaRPr lang="en-US" sz="2000" dirty="0">
              <a:solidFill>
                <a:srgbClr val="000000"/>
              </a:solidFill>
              <a:latin typeface="Courier New" charset="0"/>
            </a:endParaRPr>
          </a:p>
        </p:txBody>
      </p:sp>
      <p:sp>
        <p:nvSpPr>
          <p:cNvPr id="3" name="矩形 2"/>
          <p:cNvSpPr/>
          <p:nvPr/>
        </p:nvSpPr>
        <p:spPr>
          <a:xfrm>
            <a:off x="937846" y="2290074"/>
            <a:ext cx="4493538" cy="400110"/>
          </a:xfrm>
          <a:prstGeom prst="rect">
            <a:avLst/>
          </a:prstGeom>
          <a:solidFill>
            <a:schemeClr val="bg1"/>
          </a:solidFill>
          <a:ln>
            <a:solidFill>
              <a:schemeClr val="tx1"/>
            </a:solidFill>
          </a:ln>
        </p:spPr>
        <p:txBody>
          <a:bodyPr wrap="none">
            <a:spAutoFit/>
          </a:bodyPr>
          <a:lstStyle/>
          <a:p>
            <a:r>
              <a:rPr lang="en-US" altLang="zh-CN" sz="2000" dirty="0">
                <a:solidFill>
                  <a:srgbClr val="000000"/>
                </a:solidFill>
                <a:latin typeface="Courier New" charset="0"/>
              </a:rPr>
              <a:t>string </a:t>
            </a:r>
            <a:r>
              <a:rPr lang="en-US" altLang="zh-CN" sz="2000" dirty="0" err="1">
                <a:solidFill>
                  <a:srgbClr val="000000"/>
                </a:solidFill>
                <a:latin typeface="Courier New" charset="0"/>
              </a:rPr>
              <a:t>str</a:t>
            </a:r>
            <a:r>
              <a:rPr lang="en-US" altLang="zh-CN" sz="2000" dirty="0">
                <a:solidFill>
                  <a:srgbClr val="000000"/>
                </a:solidFill>
                <a:latin typeface="Courier New" charset="0"/>
              </a:rPr>
              <a:t> = "hello, world";</a:t>
            </a:r>
            <a:endParaRPr lang="zh-CN" altLang="en-US" sz="2000" dirty="0">
              <a:solidFill>
                <a:srgbClr val="000000"/>
              </a:solidFill>
              <a:latin typeface="Courier New" charset="0"/>
            </a:endParaRPr>
          </a:p>
        </p:txBody>
      </p:sp>
      <p:pic>
        <p:nvPicPr>
          <p:cNvPr id="4" name="图片 3"/>
          <p:cNvPicPr>
            <a:picLocks noChangeAspect="1"/>
          </p:cNvPicPr>
          <p:nvPr/>
        </p:nvPicPr>
        <p:blipFill>
          <a:blip r:embed="rId3"/>
          <a:stretch>
            <a:fillRect/>
          </a:stretch>
        </p:blipFill>
        <p:spPr>
          <a:xfrm>
            <a:off x="7239000" y="3093441"/>
            <a:ext cx="664614" cy="720000"/>
          </a:xfrm>
          <a:prstGeom prst="rect">
            <a:avLst/>
          </a:prstGeom>
        </p:spPr>
      </p:pic>
      <p:sp>
        <p:nvSpPr>
          <p:cNvPr id="8" name="Text Box 8"/>
          <p:cNvSpPr txBox="1">
            <a:spLocks noChangeArrowheads="1"/>
          </p:cNvSpPr>
          <p:nvPr/>
        </p:nvSpPr>
        <p:spPr bwMode="auto">
          <a:xfrm>
            <a:off x="949912" y="5467290"/>
            <a:ext cx="7229475" cy="400110"/>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altLang="zh-CN" sz="2000" dirty="0">
                <a:solidFill>
                  <a:srgbClr val="000000"/>
                </a:solidFill>
                <a:latin typeface="Courier New" charset="0"/>
              </a:rPr>
              <a:t>string </a:t>
            </a:r>
            <a:r>
              <a:rPr lang="en-US" altLang="zh-CN" sz="2000" dirty="0" err="1">
                <a:solidFill>
                  <a:srgbClr val="000000"/>
                </a:solidFill>
                <a:latin typeface="Courier New" charset="0"/>
              </a:rPr>
              <a:t>str</a:t>
            </a:r>
            <a:r>
              <a:rPr lang="en-US" altLang="zh-CN" sz="2000" dirty="0">
                <a:solidFill>
                  <a:srgbClr val="000000"/>
                </a:solidFill>
                <a:latin typeface="Courier New" charset="0"/>
              </a:rPr>
              <a:t> = "hello" + string(", ") + "world";</a:t>
            </a:r>
            <a:endParaRPr lang="en-US" sz="2000" dirty="0">
              <a:solidFill>
                <a:srgbClr val="000000"/>
              </a:solidFill>
              <a:latin typeface="Courier New" charset="0"/>
            </a:endParaRPr>
          </a:p>
        </p:txBody>
      </p:sp>
      <p:sp>
        <p:nvSpPr>
          <p:cNvPr id="9" name="Text Box 8"/>
          <p:cNvSpPr txBox="1">
            <a:spLocks noChangeArrowheads="1"/>
          </p:cNvSpPr>
          <p:nvPr/>
        </p:nvSpPr>
        <p:spPr bwMode="auto">
          <a:xfrm>
            <a:off x="950559" y="6076890"/>
            <a:ext cx="7229475" cy="400110"/>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r>
              <a:rPr lang="en-US" altLang="zh-CN" sz="2000" dirty="0">
                <a:solidFill>
                  <a:srgbClr val="000000"/>
                </a:solidFill>
                <a:latin typeface="Courier New" charset="0"/>
              </a:rPr>
              <a:t>string </a:t>
            </a:r>
            <a:r>
              <a:rPr lang="en-US" altLang="zh-CN" sz="2000" dirty="0" err="1">
                <a:solidFill>
                  <a:srgbClr val="000000"/>
                </a:solidFill>
                <a:latin typeface="Courier New" charset="0"/>
              </a:rPr>
              <a:t>str</a:t>
            </a:r>
            <a:r>
              <a:rPr lang="en-US" altLang="zh-CN" sz="2000" dirty="0">
                <a:solidFill>
                  <a:srgbClr val="000000"/>
                </a:solidFill>
                <a:latin typeface="Courier New" charset="0"/>
              </a:rPr>
              <a:t> = "hello" + ", " + string("world");</a:t>
            </a:r>
            <a:endParaRPr lang="en-US" sz="2000" dirty="0">
              <a:solidFill>
                <a:srgbClr val="000000"/>
              </a:solidFill>
              <a:latin typeface="Courier New" charset="0"/>
            </a:endParaRPr>
          </a:p>
        </p:txBody>
      </p:sp>
      <p:pic>
        <p:nvPicPr>
          <p:cNvPr id="10" name="图片 3"/>
          <p:cNvPicPr>
            <a:picLocks noChangeAspect="1"/>
          </p:cNvPicPr>
          <p:nvPr/>
        </p:nvPicPr>
        <p:blipFill>
          <a:blip r:embed="rId3"/>
          <a:stretch>
            <a:fillRect/>
          </a:stretch>
        </p:blipFill>
        <p:spPr>
          <a:xfrm>
            <a:off x="8326986" y="5985600"/>
            <a:ext cx="664614" cy="720000"/>
          </a:xfrm>
          <a:prstGeom prst="rect">
            <a:avLst/>
          </a:prstGeom>
        </p:spPr>
      </p:pic>
    </p:spTree>
    <p:extLst>
      <p:ext uri="{BB962C8B-B14F-4D97-AF65-F5344CB8AC3E}">
        <p14:creationId xmlns:p14="http://schemas.microsoft.com/office/powerpoint/2010/main" val="37347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93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93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93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0" grpId="0" animBg="1"/>
      <p:bldP spid="569352"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Operators on the </a:t>
            </a:r>
            <a:r>
              <a:rPr lang="en-US" sz="3800" b="1" dirty="0">
                <a:solidFill>
                  <a:srgbClr val="FF0000"/>
                </a:solidFill>
                <a:latin typeface="Courier New" charset="0"/>
              </a:rPr>
              <a:t>string</a:t>
            </a:r>
            <a:r>
              <a:rPr lang="en-US" sz="4000" dirty="0">
                <a:solidFill>
                  <a:srgbClr val="FF0000"/>
                </a:solidFill>
              </a:rPr>
              <a:t> Class</a:t>
            </a:r>
            <a:endParaRPr lang="en-US" dirty="0">
              <a:solidFill>
                <a:srgbClr val="FF0000"/>
              </a:solidFill>
            </a:endParaRPr>
          </a:p>
        </p:txBody>
      </p:sp>
      <p:grpSp>
        <p:nvGrpSpPr>
          <p:cNvPr id="565251" name="Group 3"/>
          <p:cNvGrpSpPr>
            <a:grpSpLocks/>
          </p:cNvGrpSpPr>
          <p:nvPr/>
        </p:nvGrpSpPr>
        <p:grpSpPr bwMode="auto">
          <a:xfrm>
            <a:off x="495300" y="2711857"/>
            <a:ext cx="8153400" cy="661988"/>
            <a:chOff x="288" y="1103"/>
            <a:chExt cx="5136" cy="417"/>
          </a:xfrm>
        </p:grpSpPr>
        <p:sp>
          <p:nvSpPr>
            <p:cNvPr id="565252"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65253"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str</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565254"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Returns the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800" b="0" i="0" u="none" strike="noStrike" kern="1200" cap="none" spc="0" normalizeH="0" baseline="30000" noProof="0" dirty="0" err="1">
                  <a:ln>
                    <a:noFill/>
                  </a:ln>
                  <a:solidFill>
                    <a:srgbClr val="000000"/>
                  </a:solidFill>
                  <a:effectLst/>
                  <a:uLnTx/>
                  <a:uFillTx/>
                  <a:latin typeface="Times New Roman" charset="0"/>
                  <a:ea typeface="+mn-ea"/>
                  <a:cs typeface="+mn-cs"/>
                </a:rPr>
                <a:t>th</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character of </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str</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Assigning to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str[i</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 changes that character.</a:t>
              </a:r>
            </a:p>
          </p:txBody>
        </p:sp>
      </p:grpSp>
      <p:grpSp>
        <p:nvGrpSpPr>
          <p:cNvPr id="565255" name="Group 7"/>
          <p:cNvGrpSpPr>
            <a:grpSpLocks/>
          </p:cNvGrpSpPr>
          <p:nvPr/>
        </p:nvGrpSpPr>
        <p:grpSpPr bwMode="auto">
          <a:xfrm>
            <a:off x="495300" y="3359557"/>
            <a:ext cx="8153400" cy="674688"/>
            <a:chOff x="288" y="1511"/>
            <a:chExt cx="5136" cy="425"/>
          </a:xfrm>
        </p:grpSpPr>
        <p:sp>
          <p:nvSpPr>
            <p:cNvPr id="565256"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65257"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s1 + s2</a:t>
              </a:r>
            </a:p>
          </p:txBody>
        </p:sp>
        <p:sp>
          <p:nvSpPr>
            <p:cNvPr id="565258"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Returns a new string consisting of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s1</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concatenated with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s2</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a:t>
              </a:r>
            </a:p>
          </p:txBody>
        </p:sp>
      </p:grpSp>
      <p:grpSp>
        <p:nvGrpSpPr>
          <p:cNvPr id="565259" name="Group 11"/>
          <p:cNvGrpSpPr>
            <a:grpSpLocks/>
          </p:cNvGrpSpPr>
          <p:nvPr/>
        </p:nvGrpSpPr>
        <p:grpSpPr bwMode="auto">
          <a:xfrm>
            <a:off x="495300" y="4019957"/>
            <a:ext cx="8153400" cy="674688"/>
            <a:chOff x="288" y="1927"/>
            <a:chExt cx="5136" cy="425"/>
          </a:xfrm>
        </p:grpSpPr>
        <p:sp>
          <p:nvSpPr>
            <p:cNvPr id="565260"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65261" name="Text Box 13"/>
            <p:cNvSpPr txBox="1">
              <a:spLocks noChangeArrowheads="1"/>
            </p:cNvSpPr>
            <p:nvPr/>
          </p:nvSpPr>
          <p:spPr bwMode="auto">
            <a:xfrm>
              <a:off x="384" y="1927"/>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s1 = s2;</a:t>
              </a:r>
            </a:p>
          </p:txBody>
        </p:sp>
        <p:sp>
          <p:nvSpPr>
            <p:cNvPr id="565262"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Copies the character string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s2</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into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s1</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a:t>
              </a:r>
            </a:p>
          </p:txBody>
        </p:sp>
      </p:grpSp>
      <p:grpSp>
        <p:nvGrpSpPr>
          <p:cNvPr id="565263" name="Group 15"/>
          <p:cNvGrpSpPr>
            <a:grpSpLocks/>
          </p:cNvGrpSpPr>
          <p:nvPr/>
        </p:nvGrpSpPr>
        <p:grpSpPr bwMode="auto">
          <a:xfrm>
            <a:off x="495300" y="4693057"/>
            <a:ext cx="8153400" cy="661988"/>
            <a:chOff x="288" y="1103"/>
            <a:chExt cx="5136" cy="417"/>
          </a:xfrm>
        </p:grpSpPr>
        <p:sp>
          <p:nvSpPr>
            <p:cNvPr id="565264" name="Rectangle 16"/>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65265" name="Text Box 17"/>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s1 += s2;</a:t>
              </a:r>
            </a:p>
          </p:txBody>
        </p:sp>
        <p:sp>
          <p:nvSpPr>
            <p:cNvPr id="565266" name="Text Box 18"/>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Appends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s2</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to the end of </a:t>
              </a:r>
              <a:r>
                <a:rPr kumimoji="0" lang="en-US" sz="1600" b="1" i="0" u="none" strike="noStrike" kern="1200" cap="none" spc="0" normalizeH="0" baseline="0" noProof="0">
                  <a:ln>
                    <a:noFill/>
                  </a:ln>
                  <a:solidFill>
                    <a:srgbClr val="000000"/>
                  </a:solidFill>
                  <a:effectLst/>
                  <a:uLnTx/>
                  <a:uFillTx/>
                  <a:latin typeface="Courier New" charset="0"/>
                  <a:ea typeface="+mn-ea"/>
                  <a:cs typeface="+mn-cs"/>
                </a:rPr>
                <a:t>s1</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a:t>
              </a:r>
            </a:p>
          </p:txBody>
        </p:sp>
      </p:grpSp>
      <p:grpSp>
        <p:nvGrpSpPr>
          <p:cNvPr id="565267" name="Group 19"/>
          <p:cNvGrpSpPr>
            <a:grpSpLocks/>
          </p:cNvGrpSpPr>
          <p:nvPr/>
        </p:nvGrpSpPr>
        <p:grpSpPr bwMode="auto">
          <a:xfrm>
            <a:off x="495300" y="5340757"/>
            <a:ext cx="8153400" cy="674688"/>
            <a:chOff x="288" y="1511"/>
            <a:chExt cx="5136" cy="425"/>
          </a:xfrm>
        </p:grpSpPr>
        <p:sp>
          <p:nvSpPr>
            <p:cNvPr id="565268" name="Rectangle 20"/>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565269" name="Text Box 21"/>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s1 == s2  </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(and similarly for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&lt;</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000" b="0"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&lt;=</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000" b="0"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&gt;</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sz="2000" b="0"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&gt;=</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and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a:t>
              </a:r>
            </a:p>
          </p:txBody>
        </p:sp>
        <p:sp>
          <p:nvSpPr>
            <p:cNvPr id="565270" name="Text Box 22"/>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Compares to strings lexicographically.</a:t>
              </a:r>
            </a:p>
          </p:txBody>
        </p:sp>
      </p:grpSp>
      <p:grpSp>
        <p:nvGrpSpPr>
          <p:cNvPr id="23" name="Group 19"/>
          <p:cNvGrpSpPr>
            <a:grpSpLocks/>
          </p:cNvGrpSpPr>
          <p:nvPr/>
        </p:nvGrpSpPr>
        <p:grpSpPr bwMode="auto">
          <a:xfrm>
            <a:off x="495300" y="6011862"/>
            <a:ext cx="8153400" cy="693738"/>
            <a:chOff x="288" y="1511"/>
            <a:chExt cx="5136" cy="437"/>
          </a:xfrm>
        </p:grpSpPr>
        <p:sp>
          <p:nvSpPr>
            <p:cNvPr id="24" name="Rectangle 20"/>
            <p:cNvSpPr>
              <a:spLocks noChangeArrowheads="1"/>
            </p:cNvSpPr>
            <p:nvPr/>
          </p:nvSpPr>
          <p:spPr bwMode="auto">
            <a:xfrm>
              <a:off x="288" y="1511"/>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charset="0"/>
                <a:ea typeface="+mn-ea"/>
                <a:cs typeface="+mn-cs"/>
              </a:endParaRPr>
            </a:p>
          </p:txBody>
        </p:sp>
        <p:sp>
          <p:nvSpPr>
            <p:cNvPr id="25" name="Text Box 21"/>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lang="en-US" sz="2000" dirty="0" err="1">
                  <a:solidFill>
                    <a:srgbClr val="000000"/>
                  </a:solidFill>
                  <a:latin typeface="Courier New" charset="0"/>
                </a:rPr>
                <a:t>str.</a:t>
              </a:r>
              <a:r>
                <a:rPr lang="en-US" altLang="zh-CN" sz="2000" dirty="0" err="1">
                  <a:solidFill>
                    <a:srgbClr val="000000"/>
                  </a:solidFill>
                  <a:latin typeface="Courier New" charset="0"/>
                </a:rPr>
                <a:t>c_str</a:t>
              </a:r>
              <a:r>
                <a:rPr lang="en-US" altLang="zh-CN" sz="2000" dirty="0">
                  <a:solidFill>
                    <a:srgbClr val="000000"/>
                  </a:solidFill>
                  <a:latin typeface="Courier New" charset="0"/>
                </a:rPr>
                <a:t>()</a:t>
              </a:r>
              <a:endParaRPr lang="en-US" sz="2000" dirty="0">
                <a:solidFill>
                  <a:srgbClr val="000000"/>
                </a:solidFill>
                <a:latin typeface="Courier New" charset="0"/>
              </a:endParaRPr>
            </a:p>
          </p:txBody>
        </p:sp>
        <p:sp>
          <p:nvSpPr>
            <p:cNvPr id="26" name="Text Box 22"/>
            <p:cNvSpPr txBox="1">
              <a:spLocks noChangeArrowheads="1"/>
            </p:cNvSpPr>
            <p:nvPr/>
          </p:nvSpPr>
          <p:spPr bwMode="auto">
            <a:xfrm>
              <a:off x="576" y="1696"/>
              <a:ext cx="4800" cy="252"/>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Returns a C-style character array containing the same characters as </a:t>
              </a:r>
              <a:r>
                <a:rPr lang="en-US" sz="2000" dirty="0">
                  <a:solidFill>
                    <a:srgbClr val="000000"/>
                  </a:solidFill>
                  <a:latin typeface="Courier New" charset="0"/>
                </a:rPr>
                <a:t>str</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a:t>
              </a:r>
            </a:p>
          </p:txBody>
        </p:sp>
      </p:grpSp>
      <p:sp>
        <p:nvSpPr>
          <p:cNvPr id="27" name="Rectangle 14"/>
          <p:cNvSpPr>
            <a:spLocks noChangeArrowheads="1"/>
          </p:cNvSpPr>
          <p:nvPr/>
        </p:nvSpPr>
        <p:spPr bwMode="auto">
          <a:xfrm>
            <a:off x="495300" y="1060857"/>
            <a:ext cx="8267700" cy="161925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20000"/>
              </a:spcAft>
              <a:buFontTx/>
              <a:buChar char="•"/>
            </a:pPr>
            <a:r>
              <a:rPr lang="en-US" altLang="zh-CN" sz="2200" b="0" dirty="0"/>
              <a:t>To convert the C++ string objects into C string literals, simply apply the </a:t>
            </a:r>
            <a:r>
              <a:rPr lang="en-US" altLang="zh-CN" sz="1800" dirty="0" err="1">
                <a:solidFill>
                  <a:srgbClr val="000000"/>
                </a:solidFill>
                <a:latin typeface="Courier New" charset="0"/>
              </a:rPr>
              <a:t>c_str</a:t>
            </a:r>
            <a:r>
              <a:rPr lang="en-US" altLang="zh-CN" sz="2200" dirty="0"/>
              <a:t> </a:t>
            </a:r>
            <a:r>
              <a:rPr lang="en-US" altLang="zh-CN" sz="2200" b="0" dirty="0"/>
              <a:t>method to the C++ string.</a:t>
            </a:r>
            <a:endParaRPr lang="en-US" altLang="zh-CN" sz="2200" b="0" dirty="0">
              <a:solidFill>
                <a:srgbClr val="000000"/>
              </a:solidFill>
            </a:endParaRPr>
          </a:p>
          <a:p>
            <a:pPr marL="342900" indent="-342900">
              <a:lnSpc>
                <a:spcPct val="85000"/>
              </a:lnSpc>
              <a:spcAft>
                <a:spcPct val="20000"/>
              </a:spcAft>
              <a:buFontTx/>
              <a:buChar char="•"/>
            </a:pPr>
            <a:r>
              <a:rPr lang="en-US" sz="2200" b="0" dirty="0">
                <a:solidFill>
                  <a:srgbClr val="000000"/>
                </a:solidFill>
              </a:rPr>
              <a:t>Unlike most languages, C++ allows classes to redefine the meanings of the standard operators.  As a result, several string operations, such as </a:t>
            </a:r>
            <a:r>
              <a:rPr lang="en-US" sz="1800" dirty="0">
                <a:solidFill>
                  <a:srgbClr val="000000"/>
                </a:solidFill>
                <a:latin typeface="Courier New" charset="0"/>
              </a:rPr>
              <a:t>+</a:t>
            </a:r>
            <a:r>
              <a:rPr lang="en-US" sz="2200" b="0" dirty="0">
                <a:solidFill>
                  <a:srgbClr val="000000"/>
                </a:solidFill>
              </a:rPr>
              <a:t> for concatenation, are implemented as operators (</a:t>
            </a:r>
            <a:r>
              <a:rPr lang="en-US" sz="2200" b="0" dirty="0">
                <a:solidFill>
                  <a:srgbClr val="FF0000"/>
                </a:solidFill>
              </a:rPr>
              <a:t>overloading</a:t>
            </a:r>
            <a:r>
              <a:rPr lang="en-US" sz="2200" b="0" dirty="0">
                <a:solidFill>
                  <a:srgbClr val="000000"/>
                </a:solidFill>
              </a:rPr>
              <a:t>).</a:t>
            </a:r>
          </a:p>
        </p:txBody>
      </p:sp>
    </p:spTree>
    <p:extLst>
      <p:ext uri="{BB962C8B-B14F-4D97-AF65-F5344CB8AC3E}">
        <p14:creationId xmlns:p14="http://schemas.microsoft.com/office/powerpoint/2010/main" val="2152534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Calling String Methods</a:t>
            </a:r>
          </a:p>
        </p:txBody>
      </p:sp>
      <p:sp>
        <p:nvSpPr>
          <p:cNvPr id="567299" name="Rectangle 3"/>
          <p:cNvSpPr>
            <a:spLocks noChangeArrowheads="1"/>
          </p:cNvSpPr>
          <p:nvPr/>
        </p:nvSpPr>
        <p:spPr bwMode="auto">
          <a:xfrm>
            <a:off x="482600" y="1155700"/>
            <a:ext cx="8128000" cy="5473700"/>
          </a:xfrm>
          <a:prstGeom prst="rect">
            <a:avLst/>
          </a:prstGeom>
          <a:noFill/>
          <a:ln w="9525">
            <a:noFill/>
            <a:miter lim="800000"/>
            <a:headEnd/>
            <a:tailEnd/>
          </a:ln>
          <a:effectLst/>
        </p:spPr>
        <p:txBody>
          <a:bodyPr>
            <a:prstTxWarp prst="textNoShape">
              <a:avLst/>
            </a:prstTxWarp>
          </a:bodyPr>
          <a:lstStyle/>
          <a:p>
            <a:pPr marL="342900" indent="-342900">
              <a:lnSpc>
                <a:spcPct val="90000"/>
              </a:lnSpc>
              <a:spcAft>
                <a:spcPts val="1200"/>
              </a:spcAft>
              <a:buFontTx/>
              <a:buChar char="•"/>
            </a:pPr>
            <a:r>
              <a:rPr lang="en-US" sz="2400" b="0" dirty="0">
                <a:solidFill>
                  <a:srgbClr val="000000"/>
                </a:solidFill>
              </a:rPr>
              <a:t>Because </a:t>
            </a:r>
            <a:r>
              <a:rPr lang="en-US" sz="2200" dirty="0">
                <a:solidFill>
                  <a:srgbClr val="000000"/>
                </a:solidFill>
                <a:latin typeface="Courier New" charset="0"/>
              </a:rPr>
              <a:t>string</a:t>
            </a:r>
            <a:r>
              <a:rPr lang="en-US" sz="2400" b="0" dirty="0">
                <a:solidFill>
                  <a:srgbClr val="000000"/>
                </a:solidFill>
              </a:rPr>
              <a:t> is a class, it is best to think of its methods in terms of sending a message to a particular object.  The object to which a message is sent is called the </a:t>
            </a:r>
            <a:r>
              <a:rPr lang="en-US" sz="2400" i="1" dirty="0">
                <a:solidFill>
                  <a:srgbClr val="000000"/>
                </a:solidFill>
              </a:rPr>
              <a:t>receiver</a:t>
            </a:r>
            <a:r>
              <a:rPr lang="en-US" sz="2400" b="0" i="1" dirty="0">
                <a:solidFill>
                  <a:srgbClr val="000000"/>
                </a:solidFill>
              </a:rPr>
              <a:t>,</a:t>
            </a:r>
            <a:r>
              <a:rPr lang="en-US" sz="2400" b="0" dirty="0">
                <a:solidFill>
                  <a:srgbClr val="000000"/>
                </a:solidFill>
              </a:rPr>
              <a:t> and the general syntax for sending a message looks like this:</a:t>
            </a:r>
          </a:p>
          <a:p>
            <a:pPr marL="342900" indent="-342900">
              <a:lnSpc>
                <a:spcPct val="90000"/>
              </a:lnSpc>
              <a:spcAft>
                <a:spcPts val="1200"/>
              </a:spcAft>
              <a:buFontTx/>
              <a:buChar char="•"/>
            </a:pPr>
            <a:endParaRPr lang="en-US" sz="2400" b="0" dirty="0">
              <a:solidFill>
                <a:srgbClr val="000000"/>
              </a:solidFill>
            </a:endParaRPr>
          </a:p>
          <a:p>
            <a:pPr marL="342900" indent="-342900">
              <a:lnSpc>
                <a:spcPct val="90000"/>
              </a:lnSpc>
              <a:spcAft>
                <a:spcPts val="1200"/>
              </a:spcAft>
              <a:buFontTx/>
              <a:buChar char="•"/>
            </a:pPr>
            <a:r>
              <a:rPr lang="en-US" altLang="zh-CN" sz="2400" b="0" dirty="0">
                <a:solidFill>
                  <a:srgbClr val="000000"/>
                </a:solidFill>
              </a:rPr>
              <a:t>For example, if you want to determine the length of a string </a:t>
            </a:r>
            <a:r>
              <a:rPr lang="en-US" altLang="zh-CN" sz="2200" dirty="0">
                <a:solidFill>
                  <a:srgbClr val="000000"/>
                </a:solidFill>
                <a:latin typeface="Courier New" charset="0"/>
              </a:rPr>
              <a:t>str</a:t>
            </a:r>
            <a:r>
              <a:rPr lang="en-US" altLang="zh-CN" sz="2400" b="0" dirty="0">
                <a:solidFill>
                  <a:srgbClr val="000000"/>
                </a:solidFill>
              </a:rPr>
              <a:t>, you might be tempted to use the following assignment statement (as in, e.g., C.)</a:t>
            </a:r>
          </a:p>
          <a:p>
            <a:pPr marL="342900" indent="-342900">
              <a:lnSpc>
                <a:spcPct val="90000"/>
              </a:lnSpc>
              <a:spcAft>
                <a:spcPts val="1200"/>
              </a:spcAft>
              <a:buFontTx/>
              <a:buChar char="•"/>
            </a:pPr>
            <a:endParaRPr lang="en-US" sz="2400" b="0" dirty="0">
              <a:solidFill>
                <a:srgbClr val="000000"/>
              </a:solidFill>
            </a:endParaRPr>
          </a:p>
          <a:p>
            <a:pPr marL="342900" indent="-342900">
              <a:lnSpc>
                <a:spcPct val="90000"/>
              </a:lnSpc>
              <a:spcAft>
                <a:spcPts val="1200"/>
              </a:spcAft>
              <a:buFontTx/>
              <a:buChar char="•"/>
            </a:pPr>
            <a:r>
              <a:rPr lang="en-US" altLang="zh-CN" sz="2400" b="0" dirty="0">
                <a:solidFill>
                  <a:srgbClr val="000000"/>
                </a:solidFill>
              </a:rPr>
              <a:t>The object-oriented version of the statement that sets </a:t>
            </a:r>
            <a:r>
              <a:rPr lang="en-US" altLang="zh-CN" sz="2000" dirty="0" err="1">
                <a:solidFill>
                  <a:srgbClr val="000000"/>
                </a:solidFill>
                <a:latin typeface="Courier New" charset="0"/>
              </a:rPr>
              <a:t>len</a:t>
            </a:r>
            <a:r>
              <a:rPr lang="en-US" altLang="zh-CN" sz="2400" b="0" dirty="0">
                <a:solidFill>
                  <a:srgbClr val="000000"/>
                </a:solidFill>
              </a:rPr>
              <a:t> to the length of the string object </a:t>
            </a:r>
            <a:r>
              <a:rPr lang="en-US" altLang="zh-CN" sz="2000" dirty="0">
                <a:solidFill>
                  <a:srgbClr val="000000"/>
                </a:solidFill>
                <a:latin typeface="Courier New" charset="0"/>
              </a:rPr>
              <a:t>str</a:t>
            </a:r>
            <a:r>
              <a:rPr lang="en-US" altLang="zh-CN" sz="2400" b="0" dirty="0">
                <a:solidFill>
                  <a:srgbClr val="000000"/>
                </a:solidFill>
              </a:rPr>
              <a:t> is therefore</a:t>
            </a:r>
          </a:p>
          <a:p>
            <a:pPr marL="342900" indent="-342900">
              <a:lnSpc>
                <a:spcPct val="90000"/>
              </a:lnSpc>
              <a:spcAft>
                <a:spcPts val="1200"/>
              </a:spcAft>
              <a:buFontTx/>
              <a:buChar char="•"/>
            </a:pPr>
            <a:endParaRPr lang="en-US" sz="2400" b="0" dirty="0">
              <a:solidFill>
                <a:srgbClr val="000000"/>
              </a:solidFill>
            </a:endParaRPr>
          </a:p>
          <a:p>
            <a:pPr marL="342900" indent="-342900">
              <a:lnSpc>
                <a:spcPct val="90000"/>
              </a:lnSpc>
              <a:spcAft>
                <a:spcPts val="1200"/>
              </a:spcAft>
              <a:buFontTx/>
              <a:buChar char="•"/>
            </a:pPr>
            <a:r>
              <a:rPr lang="en-US" altLang="zh-CN" sz="2400" b="0" dirty="0">
                <a:solidFill>
                  <a:srgbClr val="000000"/>
                </a:solidFill>
              </a:rPr>
              <a:t>Python does have both: </a:t>
            </a:r>
            <a:r>
              <a:rPr lang="en-US" altLang="zh-CN" sz="2000" dirty="0" err="1">
                <a:solidFill>
                  <a:srgbClr val="000000"/>
                </a:solidFill>
                <a:latin typeface="Courier New" charset="0"/>
              </a:rPr>
              <a:t>len</a:t>
            </a:r>
            <a:r>
              <a:rPr lang="en-US" altLang="zh-CN" sz="2000" dirty="0">
                <a:solidFill>
                  <a:srgbClr val="000000"/>
                </a:solidFill>
                <a:latin typeface="Courier New" charset="0"/>
              </a:rPr>
              <a:t>(str</a:t>
            </a:r>
            <a:r>
              <a:rPr lang="en-US" altLang="zh-CN" sz="2400" b="0" dirty="0">
                <a:solidFill>
                  <a:srgbClr val="000000"/>
                </a:solidFill>
              </a:rPr>
              <a:t>) or </a:t>
            </a:r>
            <a:r>
              <a:rPr lang="en-US" altLang="zh-CN" sz="2000" dirty="0">
                <a:solidFill>
                  <a:srgbClr val="000000"/>
                </a:solidFill>
                <a:latin typeface="Courier New" charset="0"/>
              </a:rPr>
              <a:t>str.__</a:t>
            </a:r>
            <a:r>
              <a:rPr lang="en-US" altLang="zh-CN" sz="2000" dirty="0" err="1">
                <a:solidFill>
                  <a:srgbClr val="000000"/>
                </a:solidFill>
                <a:latin typeface="Courier New" charset="0"/>
              </a:rPr>
              <a:t>len</a:t>
            </a:r>
            <a:r>
              <a:rPr lang="en-US" altLang="zh-CN" sz="2000" dirty="0">
                <a:solidFill>
                  <a:srgbClr val="000000"/>
                </a:solidFill>
                <a:latin typeface="Courier New" charset="0"/>
              </a:rPr>
              <a:t>__()</a:t>
            </a:r>
            <a:r>
              <a:rPr lang="en-US" altLang="zh-CN" sz="2400" b="0" dirty="0">
                <a:solidFill>
                  <a:srgbClr val="000000"/>
                </a:solidFill>
              </a:rPr>
              <a:t>.</a:t>
            </a:r>
          </a:p>
        </p:txBody>
      </p:sp>
      <p:sp>
        <p:nvSpPr>
          <p:cNvPr id="567306" name="Text Box 10"/>
          <p:cNvSpPr txBox="1">
            <a:spLocks noChangeArrowheads="1"/>
          </p:cNvSpPr>
          <p:nvPr/>
        </p:nvSpPr>
        <p:spPr bwMode="auto">
          <a:xfrm>
            <a:off x="2802731" y="2601895"/>
            <a:ext cx="3538538" cy="427038"/>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sz="2200" b="0" i="1" dirty="0">
                <a:solidFill>
                  <a:srgbClr val="000000"/>
                </a:solidFill>
              </a:rPr>
              <a:t>receiver</a:t>
            </a:r>
            <a:r>
              <a:rPr lang="en-US" sz="2200" dirty="0">
                <a:solidFill>
                  <a:srgbClr val="000000"/>
                </a:solidFill>
                <a:latin typeface="Courier New" charset="0"/>
              </a:rPr>
              <a:t>.</a:t>
            </a:r>
            <a:r>
              <a:rPr lang="en-US" sz="2200" b="0" i="1" dirty="0">
                <a:solidFill>
                  <a:srgbClr val="000000"/>
                </a:solidFill>
              </a:rPr>
              <a:t>name</a:t>
            </a:r>
            <a:r>
              <a:rPr lang="en-US" sz="2200" dirty="0">
                <a:solidFill>
                  <a:srgbClr val="000000"/>
                </a:solidFill>
                <a:latin typeface="Courier New" charset="0"/>
              </a:rPr>
              <a:t>(</a:t>
            </a:r>
            <a:r>
              <a:rPr lang="en-US" sz="2200" b="0" i="1" dirty="0">
                <a:solidFill>
                  <a:srgbClr val="000000"/>
                </a:solidFill>
              </a:rPr>
              <a:t>arguments</a:t>
            </a:r>
            <a:r>
              <a:rPr lang="en-US" sz="2200" dirty="0">
                <a:solidFill>
                  <a:srgbClr val="000000"/>
                </a:solidFill>
                <a:latin typeface="Courier New" charset="0"/>
              </a:rPr>
              <a:t>);</a:t>
            </a:r>
          </a:p>
        </p:txBody>
      </p:sp>
      <p:sp>
        <p:nvSpPr>
          <p:cNvPr id="3" name="Rectangle 2"/>
          <p:cNvSpPr/>
          <p:nvPr/>
        </p:nvSpPr>
        <p:spPr>
          <a:xfrm>
            <a:off x="2802731" y="4256105"/>
            <a:ext cx="3538538" cy="400110"/>
          </a:xfrm>
          <a:prstGeom prst="rect">
            <a:avLst/>
          </a:prstGeom>
          <a:solidFill>
            <a:schemeClr val="bg1"/>
          </a:solidFill>
          <a:ln>
            <a:solidFill>
              <a:schemeClr val="tx1"/>
            </a:solidFill>
          </a:ln>
        </p:spPr>
        <p:txBody>
          <a:bodyPr wrap="square">
            <a:spAutoFit/>
          </a:bodyPr>
          <a:lstStyle/>
          <a:p>
            <a:r>
              <a:rPr lang="en-US" altLang="zh-CN" sz="2000" dirty="0" err="1">
                <a:solidFill>
                  <a:srgbClr val="000000"/>
                </a:solidFill>
                <a:latin typeface="Courier New" charset="0"/>
              </a:rPr>
              <a:t>int</a:t>
            </a:r>
            <a:r>
              <a:rPr lang="en-US" altLang="zh-CN" sz="2000" dirty="0">
                <a:solidFill>
                  <a:srgbClr val="000000"/>
                </a:solidFill>
                <a:latin typeface="Courier New" charset="0"/>
              </a:rPr>
              <a:t> </a:t>
            </a:r>
            <a:r>
              <a:rPr lang="en-US" altLang="zh-CN" sz="2000" dirty="0" err="1">
                <a:solidFill>
                  <a:srgbClr val="000000"/>
                </a:solidFill>
                <a:latin typeface="Courier New" charset="0"/>
              </a:rPr>
              <a:t>len</a:t>
            </a:r>
            <a:r>
              <a:rPr lang="en-US" altLang="zh-CN" sz="2000" dirty="0">
                <a:solidFill>
                  <a:srgbClr val="000000"/>
                </a:solidFill>
                <a:latin typeface="Courier New" charset="0"/>
              </a:rPr>
              <a:t> = </a:t>
            </a:r>
            <a:r>
              <a:rPr lang="en-US" altLang="zh-CN" sz="2000" dirty="0" err="1">
                <a:solidFill>
                  <a:srgbClr val="000000"/>
                </a:solidFill>
                <a:latin typeface="Courier New" charset="0"/>
              </a:rPr>
              <a:t>strlen</a:t>
            </a:r>
            <a:r>
              <a:rPr lang="en-US" altLang="zh-CN" sz="2000" dirty="0">
                <a:solidFill>
                  <a:srgbClr val="000000"/>
                </a:solidFill>
                <a:latin typeface="Courier New" charset="0"/>
              </a:rPr>
              <a:t>(</a:t>
            </a:r>
            <a:r>
              <a:rPr lang="en-US" altLang="zh-CN" sz="2000" dirty="0" err="1">
                <a:solidFill>
                  <a:srgbClr val="000000"/>
                </a:solidFill>
                <a:latin typeface="Courier New" charset="0"/>
              </a:rPr>
              <a:t>str</a:t>
            </a:r>
            <a:r>
              <a:rPr lang="en-US" altLang="zh-CN" sz="2000" dirty="0">
                <a:solidFill>
                  <a:srgbClr val="000000"/>
                </a:solidFill>
                <a:latin typeface="Courier New" charset="0"/>
              </a:rPr>
              <a:t>);</a:t>
            </a:r>
            <a:endParaRPr lang="zh-CN" altLang="en-US" sz="2000" dirty="0">
              <a:solidFill>
                <a:srgbClr val="000000"/>
              </a:solidFill>
              <a:latin typeface="Courier New" charset="0"/>
            </a:endParaRPr>
          </a:p>
        </p:txBody>
      </p:sp>
      <p:pic>
        <p:nvPicPr>
          <p:cNvPr id="11" name="图片 3"/>
          <p:cNvPicPr>
            <a:picLocks noChangeAspect="1"/>
          </p:cNvPicPr>
          <p:nvPr/>
        </p:nvPicPr>
        <p:blipFill>
          <a:blip r:embed="rId3"/>
          <a:stretch>
            <a:fillRect/>
          </a:stretch>
        </p:blipFill>
        <p:spPr>
          <a:xfrm>
            <a:off x="6553200" y="4096160"/>
            <a:ext cx="664614" cy="720000"/>
          </a:xfrm>
          <a:prstGeom prst="rect">
            <a:avLst/>
          </a:prstGeom>
        </p:spPr>
      </p:pic>
      <p:sp>
        <p:nvSpPr>
          <p:cNvPr id="567301" name="Text Box 5"/>
          <p:cNvSpPr txBox="1">
            <a:spLocks noChangeArrowheads="1"/>
          </p:cNvSpPr>
          <p:nvPr/>
        </p:nvSpPr>
        <p:spPr bwMode="auto">
          <a:xfrm>
            <a:off x="2727325" y="5535660"/>
            <a:ext cx="3689350" cy="40011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spcBef>
                <a:spcPct val="50000"/>
              </a:spcBef>
            </a:pPr>
            <a:r>
              <a:rPr lang="en-US" sz="2000" dirty="0" err="1">
                <a:solidFill>
                  <a:srgbClr val="000000"/>
                </a:solidFill>
                <a:latin typeface="Courier New" charset="0"/>
              </a:rPr>
              <a:t>int</a:t>
            </a:r>
            <a:r>
              <a:rPr lang="en-US" sz="2000" dirty="0">
                <a:solidFill>
                  <a:srgbClr val="000000"/>
                </a:solidFill>
                <a:latin typeface="Courier New" charset="0"/>
              </a:rPr>
              <a:t> </a:t>
            </a:r>
            <a:r>
              <a:rPr lang="en-US" sz="2000" dirty="0" err="1">
                <a:solidFill>
                  <a:srgbClr val="000000"/>
                </a:solidFill>
                <a:latin typeface="Courier New" charset="0"/>
              </a:rPr>
              <a:t>len</a:t>
            </a:r>
            <a:r>
              <a:rPr lang="en-US" sz="2000" dirty="0">
                <a:solidFill>
                  <a:srgbClr val="000000"/>
                </a:solidFill>
                <a:latin typeface="Courier New" charset="0"/>
              </a:rPr>
              <a:t> = </a:t>
            </a:r>
            <a:r>
              <a:rPr lang="en-US" sz="2000" dirty="0" err="1">
                <a:solidFill>
                  <a:srgbClr val="000000"/>
                </a:solidFill>
                <a:latin typeface="Courier New" charset="0"/>
              </a:rPr>
              <a:t>str.length</a:t>
            </a:r>
            <a:r>
              <a:rPr lang="en-US" sz="2000" dirty="0">
                <a:solidFill>
                  <a:srgbClr val="000000"/>
                </a:solidFill>
                <a:latin typeface="Courier New" charset="0"/>
              </a:rPr>
              <a:t>();</a:t>
            </a:r>
            <a:endParaRPr lang="en-US" sz="20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729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72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73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72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6730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Relationship Between C and C++</a:t>
            </a:r>
            <a:endParaRPr lang="en-US" sz="4000" dirty="0">
              <a:solidFill>
                <a:schemeClr val="tx1"/>
              </a:solidFill>
            </a:endParaRPr>
          </a:p>
        </p:txBody>
      </p:sp>
      <p:pic>
        <p:nvPicPr>
          <p:cNvPr id="524298" name="Picture 10" descr="Subset"/>
          <p:cNvPicPr>
            <a:picLocks noChangeAspect="1" noChangeArrowheads="1"/>
          </p:cNvPicPr>
          <p:nvPr/>
        </p:nvPicPr>
        <p:blipFill>
          <a:blip r:embed="rId3"/>
          <a:srcRect/>
          <a:stretch>
            <a:fillRect/>
          </a:stretch>
        </p:blipFill>
        <p:spPr bwMode="auto">
          <a:xfrm>
            <a:off x="3337560" y="2677823"/>
            <a:ext cx="2468880" cy="2880360"/>
          </a:xfrm>
          <a:prstGeom prst="rect">
            <a:avLst/>
          </a:prstGeom>
          <a:noFill/>
        </p:spPr>
      </p:pic>
      <p:sp>
        <p:nvSpPr>
          <p:cNvPr id="4" name="Rectangle 3"/>
          <p:cNvSpPr>
            <a:spLocks noChangeArrowheads="1"/>
          </p:cNvSpPr>
          <p:nvPr/>
        </p:nvSpPr>
        <p:spPr bwMode="auto">
          <a:xfrm>
            <a:off x="482600" y="1155700"/>
            <a:ext cx="8128000" cy="5397500"/>
          </a:xfrm>
          <a:prstGeom prst="rect">
            <a:avLst/>
          </a:prstGeom>
          <a:noFill/>
          <a:ln w="9525">
            <a:noFill/>
            <a:miter lim="800000"/>
            <a:headEnd/>
            <a:tailEnd/>
          </a:ln>
          <a:effectLst/>
        </p:spPr>
        <p:txBody>
          <a:bodyPr>
            <a:prstTxWarp prst="textNoShape">
              <a:avLst/>
            </a:prstTxWarp>
          </a:bodyPr>
          <a:lstStyle/>
          <a:p>
            <a:pPr marL="342900" lvl="0" indent="-342900">
              <a:lnSpc>
                <a:spcPct val="85000"/>
              </a:lnSpc>
              <a:spcAft>
                <a:spcPts val="1200"/>
              </a:spcAft>
              <a:buFontTx/>
              <a:buChar char="•"/>
            </a:pPr>
            <a:r>
              <a:rPr lang="en-US" altLang="zh-CN" sz="2400" b="0" dirty="0">
                <a:solidFill>
                  <a:srgbClr val="000000"/>
                </a:solidFill>
              </a:rPr>
              <a:t>One of the fundamental design principles of C++ was that it would </a:t>
            </a:r>
            <a:r>
              <a:rPr lang="en-US" altLang="zh-CN" sz="2400" b="0" dirty="0">
                <a:solidFill>
                  <a:srgbClr val="FF0000"/>
                </a:solidFill>
              </a:rPr>
              <a:t>contain C as a subset</a:t>
            </a:r>
            <a:r>
              <a:rPr lang="en-US" altLang="zh-CN" sz="2400" b="0" dirty="0">
                <a:solidFill>
                  <a:srgbClr val="000000"/>
                </a:solidFill>
              </a:rPr>
              <a:t>, which is also p</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art of the reason behind the success of C++.  This design strategy makes it possible to convert applications from C to C++ incrementally.</a:t>
            </a: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endParaRPr lang="en-US" altLang="zh-CN"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The downside of this strategy is that the design of C++ is </a:t>
            </a:r>
            <a:r>
              <a:rPr lang="en-US" altLang="zh-CN" sz="2400" b="0" dirty="0">
                <a:solidFill>
                  <a:srgbClr val="FF0000"/>
                </a:solidFill>
              </a:rPr>
              <a:t>less consistent and integrated</a:t>
            </a:r>
            <a:r>
              <a:rPr lang="en-US" altLang="zh-CN" sz="2400" b="0" dirty="0">
                <a:solidFill>
                  <a:srgbClr val="000000"/>
                </a:solidFill>
              </a:rPr>
              <a:t> than it might otherwise be.</a:t>
            </a:r>
          </a:p>
        </p:txBody>
      </p:sp>
    </p:spTree>
    <p:extLst>
      <p:ext uri="{BB962C8B-B14F-4D97-AF65-F5344CB8AC3E}">
        <p14:creationId xmlns:p14="http://schemas.microsoft.com/office/powerpoint/2010/main" val="4149582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Common Methods in the </a:t>
            </a:r>
            <a:r>
              <a:rPr lang="en-US" sz="3800" b="1" dirty="0">
                <a:solidFill>
                  <a:srgbClr val="FF0000"/>
                </a:solidFill>
                <a:latin typeface="Courier New" charset="0"/>
              </a:rPr>
              <a:t>string</a:t>
            </a:r>
            <a:r>
              <a:rPr lang="en-US" sz="4000" dirty="0">
                <a:solidFill>
                  <a:srgbClr val="FF0000"/>
                </a:solidFill>
              </a:rPr>
              <a:t> Class</a:t>
            </a:r>
            <a:endParaRPr lang="en-US" dirty="0">
              <a:solidFill>
                <a:srgbClr val="FF0000"/>
              </a:solidFill>
            </a:endParaRPr>
          </a:p>
        </p:txBody>
      </p:sp>
      <p:grpSp>
        <p:nvGrpSpPr>
          <p:cNvPr id="2" name="Group 3"/>
          <p:cNvGrpSpPr>
            <a:grpSpLocks/>
          </p:cNvGrpSpPr>
          <p:nvPr/>
        </p:nvGrpSpPr>
        <p:grpSpPr bwMode="auto">
          <a:xfrm>
            <a:off x="495300" y="1244600"/>
            <a:ext cx="8153400" cy="661988"/>
            <a:chOff x="288" y="1103"/>
            <a:chExt cx="5136" cy="417"/>
          </a:xfrm>
        </p:grpSpPr>
        <p:sp>
          <p:nvSpPr>
            <p:cNvPr id="559108"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09" name="Text Box 5"/>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str.length</a:t>
              </a:r>
              <a:r>
                <a:rPr lang="en-US" sz="2000" dirty="0">
                  <a:solidFill>
                    <a:srgbClr val="000000"/>
                  </a:solidFill>
                  <a:latin typeface="Courier New" charset="0"/>
                </a:rPr>
                <a:t>()</a:t>
              </a:r>
            </a:p>
          </p:txBody>
        </p:sp>
        <p:sp>
          <p:nvSpPr>
            <p:cNvPr id="559110" name="Text Box 6"/>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number of characters in the string </a:t>
              </a:r>
              <a:r>
                <a:rPr lang="en-US" sz="1600">
                  <a:solidFill>
                    <a:srgbClr val="000000"/>
                  </a:solidFill>
                  <a:latin typeface="Courier New" charset="0"/>
                </a:rPr>
                <a:t>str</a:t>
              </a:r>
              <a:r>
                <a:rPr lang="en-US" sz="1800" b="0">
                  <a:solidFill>
                    <a:srgbClr val="000000"/>
                  </a:solidFill>
                </a:rPr>
                <a:t>.</a:t>
              </a:r>
            </a:p>
          </p:txBody>
        </p:sp>
      </p:grpSp>
      <p:grpSp>
        <p:nvGrpSpPr>
          <p:cNvPr id="3" name="Group 7"/>
          <p:cNvGrpSpPr>
            <a:grpSpLocks/>
          </p:cNvGrpSpPr>
          <p:nvPr/>
        </p:nvGrpSpPr>
        <p:grpSpPr bwMode="auto">
          <a:xfrm>
            <a:off x="495300" y="1892300"/>
            <a:ext cx="8153400" cy="674688"/>
            <a:chOff x="288" y="1511"/>
            <a:chExt cx="5136" cy="425"/>
          </a:xfrm>
        </p:grpSpPr>
        <p:sp>
          <p:nvSpPr>
            <p:cNvPr id="559112"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3" name="Text Box 9"/>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000000"/>
                  </a:solidFill>
                  <a:latin typeface="Courier New" charset="0"/>
                </a:rPr>
                <a:t>str.at(index)</a:t>
              </a:r>
            </a:p>
          </p:txBody>
        </p:sp>
        <p:sp>
          <p:nvSpPr>
            <p:cNvPr id="559114" name="Text Box 10"/>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character at position </a:t>
              </a:r>
              <a:r>
                <a:rPr lang="en-US" sz="1600">
                  <a:solidFill>
                    <a:srgbClr val="000000"/>
                  </a:solidFill>
                  <a:latin typeface="Courier New" charset="0"/>
                </a:rPr>
                <a:t>index</a:t>
              </a:r>
              <a:r>
                <a:rPr lang="en-US" sz="1800" b="0">
                  <a:solidFill>
                    <a:srgbClr val="000000"/>
                  </a:solidFill>
                </a:rPr>
                <a:t>; most clients use </a:t>
              </a:r>
              <a:r>
                <a:rPr lang="en-US" sz="1600">
                  <a:solidFill>
                    <a:srgbClr val="000000"/>
                  </a:solidFill>
                  <a:latin typeface="Courier New" charset="0"/>
                </a:rPr>
                <a:t>str[index]</a:t>
              </a:r>
              <a:r>
                <a:rPr lang="en-US" sz="1800" b="0">
                  <a:solidFill>
                    <a:srgbClr val="000000"/>
                  </a:solidFill>
                </a:rPr>
                <a:t> instead.  </a:t>
              </a:r>
            </a:p>
          </p:txBody>
        </p:sp>
      </p:grpSp>
      <p:grpSp>
        <p:nvGrpSpPr>
          <p:cNvPr id="4" name="Group 11"/>
          <p:cNvGrpSpPr>
            <a:grpSpLocks/>
          </p:cNvGrpSpPr>
          <p:nvPr/>
        </p:nvGrpSpPr>
        <p:grpSpPr bwMode="auto">
          <a:xfrm>
            <a:off x="495300" y="2552700"/>
            <a:ext cx="8153400" cy="674688"/>
            <a:chOff x="288" y="1927"/>
            <a:chExt cx="5136" cy="425"/>
          </a:xfrm>
        </p:grpSpPr>
        <p:sp>
          <p:nvSpPr>
            <p:cNvPr id="559116"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17" name="Text Box 13"/>
            <p:cNvSpPr txBox="1">
              <a:spLocks noChangeArrowheads="1"/>
            </p:cNvSpPr>
            <p:nvPr/>
          </p:nvSpPr>
          <p:spPr bwMode="auto">
            <a:xfrm>
              <a:off x="384" y="1927"/>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str.substr(pos, len)</a:t>
              </a:r>
            </a:p>
          </p:txBody>
        </p:sp>
        <p:sp>
          <p:nvSpPr>
            <p:cNvPr id="559118" name="Text Box 14"/>
            <p:cNvSpPr txBox="1">
              <a:spLocks noChangeArrowheads="1"/>
            </p:cNvSpPr>
            <p:nvPr/>
          </p:nvSpPr>
          <p:spPr bwMode="auto">
            <a:xfrm>
              <a:off x="576" y="2112"/>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substring of </a:t>
              </a:r>
              <a:r>
                <a:rPr lang="en-US" sz="1600">
                  <a:solidFill>
                    <a:srgbClr val="000000"/>
                  </a:solidFill>
                  <a:latin typeface="Courier New" charset="0"/>
                </a:rPr>
                <a:t>str</a:t>
              </a:r>
              <a:r>
                <a:rPr lang="en-US" sz="1800" b="0">
                  <a:solidFill>
                    <a:srgbClr val="000000"/>
                  </a:solidFill>
                </a:rPr>
                <a:t> starting at </a:t>
              </a:r>
              <a:r>
                <a:rPr lang="en-US" sz="1600">
                  <a:solidFill>
                    <a:srgbClr val="000000"/>
                  </a:solidFill>
                  <a:latin typeface="Courier New" charset="0"/>
                </a:rPr>
                <a:t>pos</a:t>
              </a:r>
              <a:r>
                <a:rPr lang="en-US" sz="1800" b="0">
                  <a:solidFill>
                    <a:srgbClr val="000000"/>
                  </a:solidFill>
                </a:rPr>
                <a:t> and continuing for </a:t>
              </a:r>
              <a:r>
                <a:rPr lang="en-US" sz="1600">
                  <a:solidFill>
                    <a:srgbClr val="000000"/>
                  </a:solidFill>
                  <a:latin typeface="Courier New" charset="0"/>
                </a:rPr>
                <a:t>len</a:t>
              </a:r>
              <a:r>
                <a:rPr lang="en-US" sz="1800" b="0">
                  <a:solidFill>
                    <a:srgbClr val="000000"/>
                  </a:solidFill>
                </a:rPr>
                <a:t> characters.</a:t>
              </a:r>
            </a:p>
          </p:txBody>
        </p:sp>
      </p:grpSp>
      <p:grpSp>
        <p:nvGrpSpPr>
          <p:cNvPr id="5" name="Group 15"/>
          <p:cNvGrpSpPr>
            <a:grpSpLocks/>
          </p:cNvGrpSpPr>
          <p:nvPr/>
        </p:nvGrpSpPr>
        <p:grpSpPr bwMode="auto">
          <a:xfrm>
            <a:off x="495300" y="3225800"/>
            <a:ext cx="8153400" cy="661988"/>
            <a:chOff x="288" y="1103"/>
            <a:chExt cx="5136" cy="417"/>
          </a:xfrm>
        </p:grpSpPr>
        <p:sp>
          <p:nvSpPr>
            <p:cNvPr id="559120" name="Rectangle 16"/>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1" name="Text Box 17"/>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str.find(ch, pos)</a:t>
              </a:r>
            </a:p>
          </p:txBody>
        </p:sp>
        <p:sp>
          <p:nvSpPr>
            <p:cNvPr id="559122" name="Text Box 18"/>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Returns the first index ≥ </a:t>
              </a:r>
              <a:r>
                <a:rPr lang="en-US" sz="1600">
                  <a:solidFill>
                    <a:srgbClr val="000000"/>
                  </a:solidFill>
                  <a:latin typeface="Courier New" charset="0"/>
                </a:rPr>
                <a:t>pos</a:t>
              </a:r>
              <a:r>
                <a:rPr lang="en-US" sz="1800" b="0">
                  <a:solidFill>
                    <a:srgbClr val="000000"/>
                  </a:solidFill>
                </a:rPr>
                <a:t> containing </a:t>
              </a:r>
              <a:r>
                <a:rPr lang="en-US" sz="1600">
                  <a:solidFill>
                    <a:srgbClr val="000000"/>
                  </a:solidFill>
                  <a:latin typeface="Courier New" charset="0"/>
                </a:rPr>
                <a:t>ch</a:t>
              </a:r>
              <a:r>
                <a:rPr lang="en-US" sz="1800" b="0">
                  <a:solidFill>
                    <a:srgbClr val="000000"/>
                  </a:solidFill>
                </a:rPr>
                <a:t>, or </a:t>
              </a:r>
              <a:r>
                <a:rPr lang="en-US" sz="1600">
                  <a:solidFill>
                    <a:srgbClr val="000000"/>
                  </a:solidFill>
                  <a:latin typeface="Courier New" charset="0"/>
                </a:rPr>
                <a:t>string::npos</a:t>
              </a:r>
              <a:r>
                <a:rPr lang="en-US" sz="1800" b="0">
                  <a:solidFill>
                    <a:srgbClr val="000000"/>
                  </a:solidFill>
                </a:rPr>
                <a:t> if not found.</a:t>
              </a:r>
            </a:p>
          </p:txBody>
        </p:sp>
      </p:grpSp>
      <p:grpSp>
        <p:nvGrpSpPr>
          <p:cNvPr id="6" name="Group 19"/>
          <p:cNvGrpSpPr>
            <a:grpSpLocks/>
          </p:cNvGrpSpPr>
          <p:nvPr/>
        </p:nvGrpSpPr>
        <p:grpSpPr bwMode="auto">
          <a:xfrm>
            <a:off x="495300" y="3873500"/>
            <a:ext cx="8153400" cy="674688"/>
            <a:chOff x="288" y="1511"/>
            <a:chExt cx="5136" cy="425"/>
          </a:xfrm>
        </p:grpSpPr>
        <p:sp>
          <p:nvSpPr>
            <p:cNvPr id="559124" name="Rectangle 20"/>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559125" name="Text Box 21"/>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str.find(text, pos)</a:t>
              </a:r>
            </a:p>
          </p:txBody>
        </p:sp>
        <p:sp>
          <p:nvSpPr>
            <p:cNvPr id="559126" name="Text Box 22"/>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a:solidFill>
                    <a:srgbClr val="000000"/>
                  </a:solidFill>
                </a:rPr>
                <a:t>Similar to the previous method, but with a string instead of a character.</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Programming Paradigms</a:t>
            </a:r>
            <a:endParaRPr lang="en-US" dirty="0">
              <a:solidFill>
                <a:srgbClr val="FF0000"/>
              </a:solidFill>
            </a:endParaRPr>
          </a:p>
        </p:txBody>
      </p:sp>
      <p:sp>
        <p:nvSpPr>
          <p:cNvPr id="700419" name="Rectangle 3"/>
          <p:cNvSpPr>
            <a:spLocks noChangeArrowheads="1"/>
          </p:cNvSpPr>
          <p:nvPr/>
        </p:nvSpPr>
        <p:spPr bwMode="auto">
          <a:xfrm>
            <a:off x="482600" y="1155700"/>
            <a:ext cx="8280400" cy="54737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programming paradigm</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is a style or “</a:t>
            </a:r>
            <a:r>
              <a:rPr kumimoji="0" lang="en-US" altLang="zh-CN" sz="2400" b="0" u="none" strike="noStrike" kern="1200" cap="none" spc="0" normalizeH="0" baseline="0" noProof="0" dirty="0">
                <a:ln>
                  <a:noFill/>
                </a:ln>
                <a:solidFill>
                  <a:srgbClr val="000000"/>
                </a:solidFill>
                <a:effectLst/>
                <a:uLnTx/>
                <a:uFillTx/>
                <a:latin typeface="Times New Roman" charset="0"/>
                <a:ea typeface="+mn-ea"/>
                <a:cs typeface="+mn-cs"/>
              </a:rPr>
              <a:t>way</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of programming. </a:t>
            </a:r>
          </a:p>
          <a:p>
            <a:pPr marL="342900" marR="0" lvl="0" indent="-342900" algn="l" defTabSz="914400"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One of the characteristics of a programming language is its support for particular paradigms.  </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Some languages make it easy to write in some paradigms but not others.</a:t>
            </a:r>
          </a:p>
          <a:p>
            <a:pPr marL="342900" marR="0" lvl="0" indent="-342900" algn="l" defTabSz="914400"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 language purposely designed to allow programming in many paradigms is called a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multi-paradigm</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programming language, e.g., C++, Python.  You can write programs or libraries that are largely </a:t>
            </a:r>
            <a:r>
              <a:rPr kumimoji="0" lang="en-US" sz="2400" b="0" i="1" u="none" strike="noStrike" kern="1200" cap="none" spc="0" normalizeH="0" baseline="0" noProof="0" dirty="0">
                <a:ln>
                  <a:noFill/>
                </a:ln>
                <a:solidFill>
                  <a:srgbClr val="FF0000"/>
                </a:solidFill>
                <a:effectLst/>
                <a:uLnTx/>
                <a:uFillTx/>
                <a:latin typeface="Times New Roman" charset="0"/>
                <a:ea typeface="+mn-ea"/>
                <a:cs typeface="+mn-cs"/>
              </a:rPr>
              <a:t>procedural</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2400" b="0" i="1" u="none" strike="noStrike" kern="1200" cap="none" spc="0" normalizeH="0" baseline="0" noProof="0" dirty="0">
                <a:ln>
                  <a:noFill/>
                </a:ln>
                <a:solidFill>
                  <a:srgbClr val="FF0000"/>
                </a:solidFill>
                <a:effectLst/>
                <a:uLnTx/>
                <a:uFillTx/>
                <a:latin typeface="Times New Roman" charset="0"/>
                <a:ea typeface="+mn-ea"/>
                <a:cs typeface="+mn-cs"/>
              </a:rPr>
              <a:t>object-oriented</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or </a:t>
            </a:r>
            <a:r>
              <a:rPr kumimoji="0" lang="en-US" sz="2400" b="0" i="1" u="none" strike="noStrike" kern="1200" cap="none" spc="0" normalizeH="0" baseline="0" noProof="0" dirty="0">
                <a:ln>
                  <a:noFill/>
                </a:ln>
                <a:solidFill>
                  <a:srgbClr val="FF0000"/>
                </a:solidFill>
                <a:effectLst/>
                <a:uLnTx/>
                <a:uFillTx/>
                <a:latin typeface="Times New Roman" charset="0"/>
                <a:ea typeface="+mn-ea"/>
                <a:cs typeface="+mn-cs"/>
              </a:rPr>
              <a:t>functional</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(i.e., some typical paradigms) in these languages.</a:t>
            </a:r>
          </a:p>
          <a:p>
            <a:pPr marL="342900" marR="0" lvl="0" indent="-342900" algn="l" defTabSz="914400"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In a large program, even different sections can be written in different paradigms.</a:t>
            </a:r>
          </a:p>
          <a:p>
            <a:pPr marL="342900" marR="0" lvl="0" indent="-342900" algn="l" defTabSz="914400"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C++ supports the </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procedural</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and </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object-oriented</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paradigms naturally, supports the </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functional</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paradigm through the </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&lt;functional&gt;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interface, and supports many other paradigms through various external libraries.</a:t>
            </a:r>
          </a:p>
        </p:txBody>
      </p:sp>
    </p:spTree>
    <p:extLst>
      <p:ext uri="{BB962C8B-B14F-4D97-AF65-F5344CB8AC3E}">
        <p14:creationId xmlns:p14="http://schemas.microsoft.com/office/powerpoint/2010/main" val="281202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0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04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Programming Paradigms</a:t>
            </a:r>
            <a:endParaRPr lang="en-US" dirty="0">
              <a:solidFill>
                <a:srgbClr val="FF0000"/>
              </a:solidFill>
            </a:endParaRPr>
          </a:p>
        </p:txBody>
      </p:sp>
      <p:sp>
        <p:nvSpPr>
          <p:cNvPr id="700419" name="Rectangle 3"/>
          <p:cNvSpPr>
            <a:spLocks noChangeArrowheads="1"/>
          </p:cNvSpPr>
          <p:nvPr/>
        </p:nvSpPr>
        <p:spPr bwMode="auto">
          <a:xfrm>
            <a:off x="482600" y="1155700"/>
            <a:ext cx="8432800" cy="54737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0000"/>
                </a:solidFill>
                <a:effectLst/>
                <a:uLnTx/>
                <a:uFillTx/>
                <a:latin typeface="Times New Roman" charset="0"/>
                <a:ea typeface="+mn-ea"/>
                <a:cs typeface="+mn-cs"/>
              </a:rPr>
              <a:t>Imperative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An explicit sequence of  statements that change a program's state, specifying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how</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to achieve the result.</a:t>
            </a:r>
          </a:p>
          <a:p>
            <a:pPr marL="717550" marR="0" lvl="1" indent="-342900" algn="l" defTabSz="914400" rtl="0" eaLnBrk="0" fontAlgn="base" latinLnBrk="0" hangingPunct="0">
              <a:lnSpc>
                <a:spcPct val="85000"/>
              </a:lnSpc>
              <a:spcBef>
                <a:spcPct val="0"/>
              </a:spcBef>
              <a:spcAft>
                <a:spcPts val="1200"/>
              </a:spcAft>
              <a:buClrTx/>
              <a:buSzTx/>
              <a:buFont typeface="Times New Roman" panose="02020603050405020304" pitchFamily="18"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Structured</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Programs have clean, </a:t>
            </a:r>
            <a:r>
              <a:rPr kumimoji="0" lang="en-US" sz="1800" b="1" i="0" u="none" strike="noStrike" kern="1200" cap="none" spc="0" normalizeH="0" baseline="0" noProof="0" dirty="0" err="1">
                <a:ln>
                  <a:noFill/>
                </a:ln>
                <a:solidFill>
                  <a:srgbClr val="000000"/>
                </a:solidFill>
                <a:effectLst/>
                <a:uLnTx/>
                <a:uFillTx/>
                <a:latin typeface="Courier New"/>
                <a:ea typeface="+mn-ea"/>
                <a:cs typeface="Courier New"/>
              </a:rPr>
              <a:t>goto</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-free, nested </a:t>
            </a:r>
            <a:r>
              <a:rPr kumimoji="0" lang="en-US" sz="2000" b="0" i="0" u="none" strike="noStrike" kern="1200" cap="none" spc="0" normalizeH="0" baseline="0" noProof="0" dirty="0">
                <a:ln>
                  <a:noFill/>
                </a:ln>
                <a:effectLst/>
                <a:uLnTx/>
                <a:uFillTx/>
                <a:latin typeface="Times New Roman" charset="0"/>
                <a:ea typeface="+mn-ea"/>
                <a:cs typeface="+mn-cs"/>
              </a:rPr>
              <a:t>control structures</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a:t>
            </a:r>
          </a:p>
          <a:p>
            <a:pPr marL="717550" marR="0" lvl="1" indent="-342900" algn="l" defTabSz="914400" rtl="0" eaLnBrk="0" fontAlgn="base" latinLnBrk="0" hangingPunct="0">
              <a:lnSpc>
                <a:spcPct val="85000"/>
              </a:lnSpc>
              <a:spcBef>
                <a:spcPct val="0"/>
              </a:spcBef>
              <a:spcAft>
                <a:spcPts val="1200"/>
              </a:spcAft>
              <a:buClrTx/>
              <a:buSzTx/>
              <a:buFont typeface="Times New Roman" panose="02020603050405020304" pitchFamily="18"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Procedural</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Imperative programming with procedures operating on data.</a:t>
            </a:r>
          </a:p>
          <a:p>
            <a:pPr marL="717550" marR="0" lvl="1" indent="-342900" algn="l" defTabSz="914400" rtl="0" eaLnBrk="0" fontAlgn="base" latinLnBrk="0" hangingPunct="0">
              <a:lnSpc>
                <a:spcPct val="85000"/>
              </a:lnSpc>
              <a:spcBef>
                <a:spcPct val="0"/>
              </a:spcBef>
              <a:spcAft>
                <a:spcPts val="1200"/>
              </a:spcAft>
              <a:buClrTx/>
              <a:buSzTx/>
              <a:buFont typeface="Times New Roman" panose="02020603050405020304" pitchFamily="18"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Object-Oriented</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Computation is effected by sending messages to objects; objects have states and behavior.</a:t>
            </a:r>
          </a:p>
          <a:p>
            <a:pPr marL="1079500" marR="0" lvl="2"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Class-based</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Objects get their states and behavior based on membership in a class.</a:t>
            </a:r>
          </a:p>
          <a:p>
            <a:pPr marL="1079500" marR="0" lvl="2"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Prototype-based</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Objects get their behavior from a prototype object.</a:t>
            </a:r>
          </a:p>
          <a:p>
            <a:pPr marL="342900" marR="0" lvl="0" indent="-342900" algn="l" defTabSz="914400" rtl="0" eaLnBrk="0" fontAlgn="base" latinLnBrk="0" hangingPunct="0">
              <a:lnSpc>
                <a:spcPct val="85000"/>
              </a:lnSpc>
              <a:spcBef>
                <a:spcPct val="0"/>
              </a:spcBef>
              <a:spcAft>
                <a:spcPts val="12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0000"/>
                </a:solidFill>
                <a:effectLst/>
                <a:uLnTx/>
                <a:uFillTx/>
                <a:latin typeface="Times New Roman" charset="0"/>
                <a:ea typeface="+mn-ea"/>
                <a:cs typeface="+mn-cs"/>
              </a:rPr>
              <a:t>Declarative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Programs state the logic of a computation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what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is the result you want), but not its control flow (how to get it).</a:t>
            </a:r>
          </a:p>
          <a:p>
            <a:pPr marL="717550" marR="0" lvl="1" indent="-342900" algn="l" defTabSz="914400" rtl="0" eaLnBrk="0" fontAlgn="base" latinLnBrk="0" hangingPunct="0">
              <a:lnSpc>
                <a:spcPct val="85000"/>
              </a:lnSpc>
              <a:spcBef>
                <a:spcPct val="0"/>
              </a:spcBef>
              <a:spcAft>
                <a:spcPts val="1200"/>
              </a:spcAft>
              <a:buClrTx/>
              <a:buSzTx/>
              <a:buFont typeface="Times New Roman" panose="02020603050405020304" pitchFamily="18"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Functional</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Computation proceeds by (nested) function calls that avoid any global state.</a:t>
            </a:r>
          </a:p>
          <a:p>
            <a:pPr marL="717550" marR="0" lvl="1" indent="-342900" algn="l" defTabSz="914400" rtl="0" eaLnBrk="0" fontAlgn="base" latinLnBrk="0" hangingPunct="0">
              <a:lnSpc>
                <a:spcPct val="85000"/>
              </a:lnSpc>
              <a:spcBef>
                <a:spcPct val="0"/>
              </a:spcBef>
              <a:spcAft>
                <a:spcPts val="1200"/>
              </a:spcAft>
              <a:buClrTx/>
              <a:buSzTx/>
              <a:buFont typeface="Times New Roman" panose="02020603050405020304" pitchFamily="18" charset="0"/>
              <a:buChar char="‒"/>
              <a:tabLst/>
              <a:defRPr/>
            </a:pPr>
            <a:r>
              <a:rPr kumimoji="0" lang="en-US" sz="2000" b="1" i="0" u="none" strike="noStrike" kern="1200" cap="none" spc="0" normalizeH="0" baseline="0" noProof="0" dirty="0">
                <a:ln>
                  <a:noFill/>
                </a:ln>
                <a:solidFill>
                  <a:srgbClr val="000000"/>
                </a:solidFill>
                <a:effectLst/>
                <a:uLnTx/>
                <a:uFillTx/>
                <a:latin typeface="Times New Roman" charset="0"/>
                <a:ea typeface="+mn-ea"/>
                <a:cs typeface="+mn-cs"/>
              </a:rPr>
              <a:t>Logic</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Programmer specifies a set of facts and rules, and an engine infers the answers to questions.</a:t>
            </a:r>
          </a:p>
        </p:txBody>
      </p:sp>
    </p:spTree>
    <p:extLst>
      <p:ext uri="{BB962C8B-B14F-4D97-AF65-F5344CB8AC3E}">
        <p14:creationId xmlns:p14="http://schemas.microsoft.com/office/powerpoint/2010/main" val="2139125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Strings as an Abstract Data Type</a:t>
            </a:r>
          </a:p>
        </p:txBody>
      </p:sp>
      <p:sp>
        <p:nvSpPr>
          <p:cNvPr id="563203" name="Rectangle 3"/>
          <p:cNvSpPr>
            <a:spLocks noChangeArrowheads="1"/>
          </p:cNvSpPr>
          <p:nvPr/>
        </p:nvSpPr>
        <p:spPr bwMode="auto">
          <a:xfrm>
            <a:off x="482600" y="1155700"/>
            <a:ext cx="8128000" cy="5245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Because C++ includes everything in its predecessor language, C strings are a part of C++, and you will occasionally have to recognize that this style of string exists.</a:t>
            </a:r>
          </a:p>
          <a:p>
            <a:pPr marL="342900" indent="-342900">
              <a:lnSpc>
                <a:spcPct val="85000"/>
              </a:lnSpc>
              <a:spcAft>
                <a:spcPct val="50000"/>
              </a:spcAft>
              <a:buFontTx/>
              <a:buChar char="•"/>
            </a:pPr>
            <a:r>
              <a:rPr lang="en-US" sz="2400" b="0" dirty="0"/>
              <a:t>For almost every program you write, it will be far easier to use the C++’s </a:t>
            </a:r>
            <a:r>
              <a:rPr lang="en-US" sz="2000" dirty="0">
                <a:latin typeface="Courier New" charset="0"/>
              </a:rPr>
              <a:t>string</a:t>
            </a:r>
            <a:r>
              <a:rPr lang="en-US" sz="2000" b="0" dirty="0"/>
              <a:t> </a:t>
            </a:r>
            <a:r>
              <a:rPr lang="en-US" sz="2400" b="0" dirty="0"/>
              <a:t>class, which implements strings as an </a:t>
            </a:r>
            <a:r>
              <a:rPr lang="en-US" sz="2400" i="1" dirty="0">
                <a:solidFill>
                  <a:srgbClr val="FF0000"/>
                </a:solidFill>
              </a:rPr>
              <a:t>abstract data type</a:t>
            </a:r>
            <a:r>
              <a:rPr lang="en-US" sz="2400" b="0" i="1" dirty="0"/>
              <a:t>,</a:t>
            </a:r>
            <a:r>
              <a:rPr lang="en-US" sz="2400" b="0" dirty="0"/>
              <a:t> which is defined by its behavior rather than its representation.  All programs that use the string class must include the </a:t>
            </a:r>
            <a:r>
              <a:rPr lang="en-US" sz="2000" dirty="0">
                <a:solidFill>
                  <a:srgbClr val="FF0000"/>
                </a:solidFill>
                <a:latin typeface="Courier New"/>
                <a:cs typeface="Courier New"/>
              </a:rPr>
              <a:t>&lt;string&gt;</a:t>
            </a:r>
            <a:r>
              <a:rPr lang="en-US" sz="2400" b="0" dirty="0"/>
              <a:t> library interface.</a:t>
            </a:r>
          </a:p>
          <a:p>
            <a:pPr marL="342900" indent="-342900">
              <a:lnSpc>
                <a:spcPct val="85000"/>
              </a:lnSpc>
              <a:spcAft>
                <a:spcPct val="50000"/>
              </a:spcAft>
              <a:buFontTx/>
              <a:buChar char="•"/>
            </a:pPr>
            <a:r>
              <a:rPr lang="en-US" sz="2400" b="0" dirty="0"/>
              <a:t>The methods C++ provides for working with strings are often subtly different from those in Python’s </a:t>
            </a:r>
            <a:r>
              <a:rPr lang="en-US" sz="2000" dirty="0">
                <a:latin typeface="Courier New" charset="0"/>
              </a:rPr>
              <a:t>String</a:t>
            </a:r>
            <a:r>
              <a:rPr lang="en-US" sz="2000" b="0" dirty="0"/>
              <a:t> </a:t>
            </a:r>
            <a:r>
              <a:rPr lang="en-US" sz="2400" b="0" dirty="0"/>
              <a:t>type.  Most of these differences fall into the </a:t>
            </a:r>
            <a:r>
              <a:rPr lang="en-US" sz="2400" b="0" i="1" dirty="0">
                <a:solidFill>
                  <a:srgbClr val="FF0000"/>
                </a:solidFill>
              </a:rPr>
              <a:t>accidental</a:t>
            </a:r>
            <a:r>
              <a:rPr lang="en-US" sz="2400" b="0" i="1" dirty="0"/>
              <a:t> </a:t>
            </a:r>
            <a:r>
              <a:rPr lang="en-US" sz="2400" b="0" dirty="0"/>
              <a:t>category.  The only </a:t>
            </a:r>
            <a:r>
              <a:rPr lang="en-US" sz="2400" b="0" i="1" dirty="0">
                <a:solidFill>
                  <a:srgbClr val="FF0000"/>
                </a:solidFill>
              </a:rPr>
              <a:t>essential</a:t>
            </a:r>
            <a:r>
              <a:rPr lang="en-US" sz="2400" b="0" dirty="0"/>
              <a:t> difference in these models is that C++ allows clients to change the individual characters contained in a string.  By contrast, Python strings are </a:t>
            </a:r>
            <a:r>
              <a:rPr lang="en-US" sz="2400" i="1" dirty="0">
                <a:solidFill>
                  <a:srgbClr val="FF0000"/>
                </a:solidFill>
              </a:rPr>
              <a:t>immutable</a:t>
            </a:r>
            <a:r>
              <a:rPr lang="en-US" sz="2400" b="0" i="1" dirty="0"/>
              <a:t>,</a:t>
            </a:r>
            <a:r>
              <a:rPr lang="en-US" sz="2400" b="0" dirty="0"/>
              <a:t> which means that they never change once they are allocated.</a:t>
            </a:r>
          </a:p>
        </p:txBody>
      </p:sp>
    </p:spTree>
    <p:extLst>
      <p:ext uri="{BB962C8B-B14F-4D97-AF65-F5344CB8AC3E}">
        <p14:creationId xmlns:p14="http://schemas.microsoft.com/office/powerpoint/2010/main" val="23345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Selecting characters in strings </a:t>
            </a:r>
          </a:p>
        </p:txBody>
      </p:sp>
      <p:sp>
        <p:nvSpPr>
          <p:cNvPr id="567299" name="Rectangle 3"/>
          <p:cNvSpPr>
            <a:spLocks noChangeArrowheads="1"/>
          </p:cNvSpPr>
          <p:nvPr/>
        </p:nvSpPr>
        <p:spPr bwMode="auto">
          <a:xfrm>
            <a:off x="482600" y="1155700"/>
            <a:ext cx="8128000" cy="5245100"/>
          </a:xfrm>
          <a:prstGeom prst="rect">
            <a:avLst/>
          </a:prstGeom>
          <a:noFill/>
          <a:ln w="9525">
            <a:noFill/>
            <a:miter lim="800000"/>
            <a:headEnd/>
            <a:tailEnd/>
          </a:ln>
          <a:effectLst/>
        </p:spPr>
        <p:txBody>
          <a:bodyPr>
            <a:prstTxWarp prst="textNoShape">
              <a:avLst/>
            </a:prstTxWarp>
          </a:bodyPr>
          <a:lstStyle/>
          <a:p>
            <a:pPr marL="342900" lvl="0" indent="-342900">
              <a:lnSpc>
                <a:spcPct val="90000"/>
              </a:lnSpc>
              <a:spcAft>
                <a:spcPts val="1200"/>
              </a:spcAft>
              <a:buFontTx/>
              <a:buChar char="•"/>
            </a:pPr>
            <a:r>
              <a:rPr lang="en-US" sz="2400" b="0" dirty="0">
                <a:solidFill>
                  <a:srgbClr val="000000"/>
                </a:solidFill>
              </a:rPr>
              <a:t>The </a:t>
            </a:r>
            <a:r>
              <a:rPr lang="en-US" sz="2000" dirty="0">
                <a:solidFill>
                  <a:srgbClr val="000000"/>
                </a:solidFill>
                <a:latin typeface="Courier New" charset="0"/>
              </a:rPr>
              <a:t>&lt;string&gt;</a:t>
            </a:r>
            <a:r>
              <a:rPr lang="en-US" sz="2400" b="0" dirty="0">
                <a:solidFill>
                  <a:srgbClr val="000000"/>
                </a:solidFill>
              </a:rPr>
              <a:t> library offers two different mechanisms for selecting individual characters from a string:</a:t>
            </a:r>
          </a:p>
          <a:p>
            <a:pPr marL="342900" lvl="0" indent="-342900">
              <a:lnSpc>
                <a:spcPct val="90000"/>
              </a:lnSpc>
              <a:spcAft>
                <a:spcPts val="1200"/>
              </a:spcAft>
              <a:buFontTx/>
              <a:buChar cha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lvl="0" indent="-342900">
              <a:lnSpc>
                <a:spcPct val="90000"/>
              </a:lnSpc>
              <a:spcAft>
                <a:spcPts val="1200"/>
              </a:spcAft>
              <a:buFontTx/>
              <a:buChar char="•"/>
            </a:pPr>
            <a:endParaRPr lang="en-US" sz="2400" b="0" dirty="0">
              <a:solidFill>
                <a:srgbClr val="000000"/>
              </a:solidFill>
            </a:endParaRPr>
          </a:p>
          <a:p>
            <a:pPr marL="342900" indent="-342900">
              <a:lnSpc>
                <a:spcPct val="90000"/>
              </a:lnSpc>
              <a:spcAft>
                <a:spcPts val="1200"/>
              </a:spcAft>
              <a:buFontTx/>
              <a:buChar char="•"/>
            </a:pPr>
            <a:r>
              <a:rPr lang="en-US" altLang="zh-CN" sz="2400" b="0" dirty="0">
                <a:solidFill>
                  <a:srgbClr val="000000"/>
                </a:solidFill>
              </a:rPr>
              <a:t>The only difference is that </a:t>
            </a:r>
            <a:r>
              <a:rPr lang="en-US" altLang="zh-CN" sz="2000" dirty="0">
                <a:solidFill>
                  <a:srgbClr val="000000"/>
                </a:solidFill>
                <a:latin typeface="Courier New" charset="0"/>
              </a:rPr>
              <a:t>at</a:t>
            </a:r>
            <a:r>
              <a:rPr lang="en-US" altLang="zh-CN" sz="2400" b="0" dirty="0">
                <a:solidFill>
                  <a:srgbClr val="000000"/>
                </a:solidFill>
              </a:rPr>
              <a:t> checks to make sure the index is in range, </a:t>
            </a:r>
            <a:r>
              <a:rPr lang="en-US" altLang="zh-CN" sz="2000" dirty="0">
                <a:solidFill>
                  <a:srgbClr val="000000"/>
                </a:solidFill>
                <a:latin typeface="Courier New" charset="0"/>
              </a:rPr>
              <a:t>0~str.length()-1</a:t>
            </a:r>
            <a:r>
              <a:rPr lang="en-US" altLang="zh-CN" sz="2400" b="0" dirty="0">
                <a:solidFill>
                  <a:srgbClr val="000000"/>
                </a:solidFill>
              </a:rPr>
              <a:t>.</a:t>
            </a:r>
            <a:endParaRPr lang="en-US" altLang="zh-CN" sz="2000" dirty="0">
              <a:solidFill>
                <a:srgbClr val="000000"/>
              </a:solidFill>
              <a:latin typeface="Courier New" charset="0"/>
            </a:endParaRPr>
          </a:p>
          <a:p>
            <a:pPr marL="342900" indent="-342900">
              <a:lnSpc>
                <a:spcPct val="90000"/>
              </a:lnSpc>
              <a:spcAft>
                <a:spcPts val="1200"/>
              </a:spcAft>
              <a:buFontTx/>
              <a:buChar char="•"/>
            </a:pPr>
            <a:r>
              <a:rPr lang="en-US" altLang="zh-CN" sz="2400" b="0" dirty="0">
                <a:solidFill>
                  <a:srgbClr val="000000"/>
                </a:solidFill>
              </a:rPr>
              <a:t>Both methods can be used to assign a new value to the character:</a:t>
            </a:r>
          </a:p>
          <a:p>
            <a:pPr marL="342900" lvl="0" indent="-342900">
              <a:lnSpc>
                <a:spcPct val="90000"/>
              </a:lnSpc>
              <a:spcAft>
                <a:spcPts val="1200"/>
              </a:spcAft>
              <a:buFontTx/>
              <a:buChar cha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lvl="0" indent="-342900">
              <a:lnSpc>
                <a:spcPct val="90000"/>
              </a:lnSpc>
              <a:spcAft>
                <a:spcPts val="1200"/>
              </a:spcAft>
              <a:buFontTx/>
              <a:buChar char="•"/>
            </a:pPr>
            <a:endParaRPr lang="en-US" sz="2400" b="0" dirty="0">
              <a:solidFill>
                <a:srgbClr val="000000"/>
              </a:solidFill>
            </a:endParaRPr>
          </a:p>
          <a:p>
            <a:pPr marL="342900" indent="-342900">
              <a:lnSpc>
                <a:spcPct val="90000"/>
              </a:lnSpc>
              <a:spcAft>
                <a:spcPts val="1200"/>
              </a:spcAft>
              <a:buFontTx/>
              <a:buChar char="•"/>
            </a:pPr>
            <a:r>
              <a:rPr lang="en-US" altLang="zh-CN" sz="2400" b="0" dirty="0">
                <a:solidFill>
                  <a:srgbClr val="000000"/>
                </a:solidFill>
              </a:rPr>
              <a:t>The former has better readability while the latter has range-checking.</a:t>
            </a:r>
          </a:p>
        </p:txBody>
      </p:sp>
      <p:sp>
        <p:nvSpPr>
          <p:cNvPr id="10" name="Text Box 5"/>
          <p:cNvSpPr txBox="1">
            <a:spLocks noChangeArrowheads="1"/>
          </p:cNvSpPr>
          <p:nvPr/>
        </p:nvSpPr>
        <p:spPr bwMode="auto">
          <a:xfrm>
            <a:off x="914400" y="1949450"/>
            <a:ext cx="1752600" cy="3968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str</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[index]</a:t>
            </a:r>
          </a:p>
        </p:txBody>
      </p:sp>
      <p:sp>
        <p:nvSpPr>
          <p:cNvPr id="11" name="Text Box 9"/>
          <p:cNvSpPr txBox="1">
            <a:spLocks noChangeArrowheads="1"/>
          </p:cNvSpPr>
          <p:nvPr/>
        </p:nvSpPr>
        <p:spPr bwMode="auto">
          <a:xfrm>
            <a:off x="914400" y="2444749"/>
            <a:ext cx="2209800" cy="3968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spcBef>
                <a:spcPct val="50000"/>
              </a:spcBef>
            </a:pPr>
            <a:r>
              <a:rPr lang="en-US" sz="2000" dirty="0">
                <a:solidFill>
                  <a:srgbClr val="000000"/>
                </a:solidFill>
                <a:latin typeface="Courier New" charset="0"/>
              </a:rPr>
              <a:t>str.at(index)</a:t>
            </a:r>
          </a:p>
        </p:txBody>
      </p:sp>
      <p:sp>
        <p:nvSpPr>
          <p:cNvPr id="12" name="Text Box 5"/>
          <p:cNvSpPr txBox="1">
            <a:spLocks noChangeArrowheads="1"/>
          </p:cNvSpPr>
          <p:nvPr/>
        </p:nvSpPr>
        <p:spPr bwMode="auto">
          <a:xfrm>
            <a:off x="933450" y="4514189"/>
            <a:ext cx="2800350" cy="3968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charset="0"/>
                <a:ea typeface="+mn-ea"/>
                <a:cs typeface="+mn-cs"/>
              </a:rPr>
              <a:t>str</a:t>
            </a: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[index] = '</a:t>
            </a: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H';</a:t>
            </a:r>
            <a:endParaRPr kumimoji="0" lang="en-US" sz="2000" b="1" i="0" u="none" strike="noStrike" kern="1200" cap="none" spc="0" normalizeH="0" baseline="0" noProof="0" dirty="0">
              <a:ln>
                <a:noFill/>
              </a:ln>
              <a:solidFill>
                <a:srgbClr val="000000"/>
              </a:solidFill>
              <a:effectLst/>
              <a:uLnTx/>
              <a:uFillTx/>
              <a:latin typeface="Courier New" charset="0"/>
              <a:ea typeface="+mn-ea"/>
              <a:cs typeface="+mn-cs"/>
            </a:endParaRPr>
          </a:p>
        </p:txBody>
      </p:sp>
      <p:sp>
        <p:nvSpPr>
          <p:cNvPr id="13" name="Text Box 9"/>
          <p:cNvSpPr txBox="1">
            <a:spLocks noChangeArrowheads="1"/>
          </p:cNvSpPr>
          <p:nvPr/>
        </p:nvSpPr>
        <p:spPr bwMode="auto">
          <a:xfrm>
            <a:off x="933450" y="5013325"/>
            <a:ext cx="3257550" cy="39687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spcBef>
                <a:spcPct val="50000"/>
              </a:spcBef>
            </a:pPr>
            <a:r>
              <a:rPr lang="en-US" sz="2000" dirty="0">
                <a:solidFill>
                  <a:srgbClr val="000000"/>
                </a:solidFill>
                <a:latin typeface="Courier New" charset="0"/>
              </a:rPr>
              <a:t>str.at(index) = 'H';</a:t>
            </a:r>
          </a:p>
        </p:txBody>
      </p:sp>
    </p:spTree>
    <p:extLst>
      <p:ext uri="{BB962C8B-B14F-4D97-AF65-F5344CB8AC3E}">
        <p14:creationId xmlns:p14="http://schemas.microsoft.com/office/powerpoint/2010/main" val="144747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72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72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72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Iterating through the characters in strings </a:t>
            </a:r>
          </a:p>
        </p:txBody>
      </p:sp>
      <p:sp>
        <p:nvSpPr>
          <p:cNvPr id="567299" name="Rectangle 3"/>
          <p:cNvSpPr>
            <a:spLocks noChangeArrowheads="1"/>
          </p:cNvSpPr>
          <p:nvPr/>
        </p:nvSpPr>
        <p:spPr bwMode="auto">
          <a:xfrm>
            <a:off x="482600" y="1155700"/>
            <a:ext cx="8128000" cy="1072622"/>
          </a:xfrm>
          <a:prstGeom prst="rect">
            <a:avLst/>
          </a:prstGeom>
          <a:noFill/>
          <a:ln w="9525">
            <a:noFill/>
            <a:miter lim="800000"/>
            <a:headEnd/>
            <a:tailEnd/>
          </a:ln>
          <a:effectLst/>
        </p:spPr>
        <p:txBody>
          <a:bodyPr>
            <a:prstTxWarp prst="textNoShape">
              <a:avLst/>
            </a:prstTxWarp>
          </a:bodyPr>
          <a:lstStyle/>
          <a:p>
            <a:pPr marL="342900" lvl="0" indent="-342900">
              <a:lnSpc>
                <a:spcPct val="85000"/>
              </a:lnSpc>
              <a:spcAft>
                <a:spcPct val="50000"/>
              </a:spcAft>
              <a:buFontTx/>
              <a:buChar char="•"/>
            </a:pPr>
            <a:r>
              <a:rPr lang="en-US" sz="2400" b="0" dirty="0">
                <a:solidFill>
                  <a:srgbClr val="000000"/>
                </a:solidFill>
              </a:rPr>
              <a:t>When you work with strings, one of the most important patterns involves iterating through the characters in a string, which requires the following code:</a:t>
            </a:r>
          </a:p>
          <a:p>
            <a:pPr marL="342900" lvl="0" indent="-342900">
              <a:lnSpc>
                <a:spcPct val="85000"/>
              </a:lnSpc>
              <a:spcAft>
                <a:spcPct val="50000"/>
              </a:spcAft>
              <a:buFontTx/>
              <a:buChar cha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lvl="0" indent="-342900">
              <a:lnSpc>
                <a:spcPct val="85000"/>
              </a:lnSpc>
              <a:spcAft>
                <a:spcPct val="50000"/>
              </a:spcAft>
              <a:buFontTx/>
              <a:buChar char="•"/>
            </a:pPr>
            <a:endParaRPr lang="en-US" sz="2400" b="0" dirty="0">
              <a:solidFill>
                <a:srgbClr val="000000"/>
              </a:solidFill>
            </a:endParaRPr>
          </a:p>
          <a:p>
            <a:pPr marL="342900" lvl="0" indent="-342900">
              <a:lnSpc>
                <a:spcPct val="85000"/>
              </a:lnSpc>
              <a:spcAft>
                <a:spcPct val="50000"/>
              </a:spcAft>
              <a:buFontTx/>
              <a:buChar cha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indent="-342900">
              <a:lnSpc>
                <a:spcPct val="85000"/>
              </a:lnSpc>
              <a:spcAft>
                <a:spcPct val="50000"/>
              </a:spcAft>
              <a:buFontTx/>
              <a:buChar char="•"/>
            </a:pPr>
            <a:r>
              <a:rPr lang="en-US" altLang="zh-CN" sz="2400" b="0" dirty="0">
                <a:solidFill>
                  <a:srgbClr val="000000"/>
                </a:solidFill>
              </a:rPr>
              <a:t>The following function reverses the argument string so that, calling </a:t>
            </a:r>
            <a:r>
              <a:rPr lang="en-US" altLang="zh-CN" sz="2000" dirty="0">
                <a:solidFill>
                  <a:srgbClr val="000000"/>
                </a:solidFill>
                <a:latin typeface="Courier New" charset="0"/>
              </a:rPr>
              <a:t>reverse("desserts")</a:t>
            </a:r>
            <a:r>
              <a:rPr lang="en-US" altLang="zh-CN" sz="2400" b="0" dirty="0">
                <a:solidFill>
                  <a:srgbClr val="000000"/>
                </a:solidFill>
              </a:rPr>
              <a:t> returns </a:t>
            </a:r>
            <a:r>
              <a:rPr lang="en-US" altLang="zh-CN" sz="2000" dirty="0">
                <a:solidFill>
                  <a:srgbClr val="000000"/>
                </a:solidFill>
                <a:latin typeface="Courier New" charset="0"/>
              </a:rPr>
              <a:t>"stressed"</a:t>
            </a:r>
            <a:r>
              <a:rPr lang="en-US" altLang="zh-CN" sz="2400" b="0" dirty="0">
                <a:solidFill>
                  <a:srgbClr val="000000"/>
                </a:solidFill>
              </a:rPr>
              <a:t>:</a:t>
            </a:r>
          </a:p>
        </p:txBody>
      </p:sp>
      <p:sp>
        <p:nvSpPr>
          <p:cNvPr id="10" name="Text Box 5"/>
          <p:cNvSpPr txBox="1">
            <a:spLocks noChangeArrowheads="1"/>
          </p:cNvSpPr>
          <p:nvPr/>
        </p:nvSpPr>
        <p:spPr bwMode="auto">
          <a:xfrm>
            <a:off x="914400" y="2184737"/>
            <a:ext cx="7581900" cy="1077218"/>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r>
              <a:rPr lang="en-US" altLang="zh-CN" sz="2000" dirty="0">
                <a:solidFill>
                  <a:srgbClr val="000000"/>
                </a:solidFill>
                <a:latin typeface="Courier New" charset="0"/>
              </a:rPr>
              <a:t>for (</a:t>
            </a:r>
            <a:r>
              <a:rPr lang="en-US" altLang="zh-CN" sz="2000" dirty="0" err="1">
                <a:solidFill>
                  <a:srgbClr val="000000"/>
                </a:solidFill>
                <a:latin typeface="Courier New" charset="0"/>
              </a:rPr>
              <a:t>int</a:t>
            </a:r>
            <a:r>
              <a:rPr lang="en-US" altLang="zh-CN" sz="2000" dirty="0">
                <a:solidFill>
                  <a:srgbClr val="000000"/>
                </a:solidFill>
                <a:latin typeface="Courier New" charset="0"/>
              </a:rPr>
              <a:t> </a:t>
            </a:r>
            <a:r>
              <a:rPr lang="en-US" altLang="zh-CN" sz="2000" dirty="0" err="1">
                <a:solidFill>
                  <a:srgbClr val="000000"/>
                </a:solidFill>
                <a:latin typeface="Courier New" charset="0"/>
              </a:rPr>
              <a:t>i</a:t>
            </a:r>
            <a:r>
              <a:rPr lang="en-US" altLang="zh-CN" sz="2000" dirty="0">
                <a:solidFill>
                  <a:srgbClr val="000000"/>
                </a:solidFill>
                <a:latin typeface="Courier New" charset="0"/>
              </a:rPr>
              <a:t> = 0; </a:t>
            </a:r>
            <a:r>
              <a:rPr lang="en-US" altLang="zh-CN" sz="2000" dirty="0" err="1">
                <a:solidFill>
                  <a:srgbClr val="000000"/>
                </a:solidFill>
                <a:latin typeface="Courier New" charset="0"/>
              </a:rPr>
              <a:t>i</a:t>
            </a:r>
            <a:r>
              <a:rPr lang="en-US" altLang="zh-CN" sz="2000" dirty="0">
                <a:solidFill>
                  <a:srgbClr val="000000"/>
                </a:solidFill>
                <a:latin typeface="Courier New" charset="0"/>
              </a:rPr>
              <a:t> &lt; </a:t>
            </a:r>
            <a:r>
              <a:rPr lang="en-US" altLang="zh-CN" sz="2000" dirty="0" err="1">
                <a:solidFill>
                  <a:srgbClr val="000000"/>
                </a:solidFill>
                <a:latin typeface="Courier New" charset="0"/>
              </a:rPr>
              <a:t>str.length</a:t>
            </a:r>
            <a:r>
              <a:rPr lang="en-US" altLang="zh-CN" sz="2000" dirty="0">
                <a:solidFill>
                  <a:srgbClr val="000000"/>
                </a:solidFill>
                <a:latin typeface="Courier New" charset="0"/>
              </a:rPr>
              <a:t>(); </a:t>
            </a:r>
            <a:r>
              <a:rPr lang="en-US" altLang="zh-CN" sz="2000" dirty="0" err="1">
                <a:solidFill>
                  <a:srgbClr val="000000"/>
                </a:solidFill>
                <a:latin typeface="Courier New" charset="0"/>
              </a:rPr>
              <a:t>i</a:t>
            </a:r>
            <a:r>
              <a:rPr lang="en-US" altLang="zh-CN" sz="2000" dirty="0">
                <a:solidFill>
                  <a:srgbClr val="000000"/>
                </a:solidFill>
                <a:latin typeface="Courier New" charset="0"/>
              </a:rPr>
              <a:t>++) {</a:t>
            </a:r>
          </a:p>
          <a:p>
            <a:r>
              <a:rPr lang="en-US" altLang="zh-CN" sz="2000" dirty="0">
                <a:solidFill>
                  <a:srgbClr val="000000"/>
                </a:solidFill>
                <a:latin typeface="Courier New" charset="0"/>
              </a:rPr>
              <a:t>   </a:t>
            </a:r>
            <a:r>
              <a:rPr lang="en-US" altLang="zh-CN" sz="2400" b="0" dirty="0">
                <a:solidFill>
                  <a:srgbClr val="000000"/>
                </a:solidFill>
              </a:rPr>
              <a:t>. . . </a:t>
            </a:r>
            <a:r>
              <a:rPr lang="en-US" altLang="zh-CN" sz="2400" b="0" i="1" dirty="0">
                <a:solidFill>
                  <a:srgbClr val="000000"/>
                </a:solidFill>
              </a:rPr>
              <a:t>body of loop that manipulates </a:t>
            </a:r>
            <a:r>
              <a:rPr lang="en-US" altLang="zh-CN" sz="2000" dirty="0" err="1">
                <a:solidFill>
                  <a:srgbClr val="000000"/>
                </a:solidFill>
                <a:latin typeface="Courier New" charset="0"/>
              </a:rPr>
              <a:t>str</a:t>
            </a:r>
            <a:r>
              <a:rPr lang="en-US" altLang="zh-CN" sz="2000" dirty="0">
                <a:solidFill>
                  <a:srgbClr val="000000"/>
                </a:solidFill>
                <a:latin typeface="Courier New" charset="0"/>
              </a:rPr>
              <a:t>[</a:t>
            </a:r>
            <a:r>
              <a:rPr lang="en-US" altLang="zh-CN" sz="2000" dirty="0" err="1">
                <a:solidFill>
                  <a:srgbClr val="000000"/>
                </a:solidFill>
                <a:latin typeface="Courier New" charset="0"/>
              </a:rPr>
              <a:t>i</a:t>
            </a:r>
            <a:r>
              <a:rPr lang="en-US" altLang="zh-CN" sz="2000" dirty="0">
                <a:solidFill>
                  <a:srgbClr val="000000"/>
                </a:solidFill>
                <a:latin typeface="Courier New" charset="0"/>
              </a:rPr>
              <a:t>]</a:t>
            </a:r>
            <a:r>
              <a:rPr lang="en-US" altLang="zh-CN" sz="2400" b="0" dirty="0">
                <a:solidFill>
                  <a:srgbClr val="000000"/>
                </a:solidFill>
              </a:rPr>
              <a:t> . . .</a:t>
            </a:r>
          </a:p>
          <a:p>
            <a:r>
              <a:rPr lang="en-US" altLang="zh-CN" sz="2000" dirty="0">
                <a:solidFill>
                  <a:srgbClr val="000000"/>
                </a:solidFill>
                <a:latin typeface="Courier New" charset="0"/>
              </a:rPr>
              <a:t>}</a:t>
            </a:r>
            <a:endParaRPr lang="en-US" sz="2000" dirty="0">
              <a:solidFill>
                <a:srgbClr val="000000"/>
              </a:solidFill>
              <a:latin typeface="Courier New" charset="0"/>
            </a:endParaRPr>
          </a:p>
        </p:txBody>
      </p:sp>
      <p:sp>
        <p:nvSpPr>
          <p:cNvPr id="11" name="Text Box 9"/>
          <p:cNvSpPr txBox="1">
            <a:spLocks noChangeArrowheads="1"/>
          </p:cNvSpPr>
          <p:nvPr/>
        </p:nvSpPr>
        <p:spPr bwMode="auto">
          <a:xfrm>
            <a:off x="914400" y="3333690"/>
            <a:ext cx="7581900" cy="40011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spcBef>
                <a:spcPct val="50000"/>
              </a:spcBef>
            </a:pPr>
            <a:r>
              <a:rPr lang="en-US" altLang="zh-CN" sz="2000" dirty="0">
                <a:solidFill>
                  <a:srgbClr val="000000"/>
                </a:solidFill>
                <a:latin typeface="Courier New" charset="0"/>
              </a:rPr>
              <a:t>for (</a:t>
            </a:r>
            <a:r>
              <a:rPr lang="en-US" altLang="zh-CN" sz="2000" dirty="0" err="1">
                <a:solidFill>
                  <a:srgbClr val="000000"/>
                </a:solidFill>
                <a:latin typeface="Courier New" charset="0"/>
              </a:rPr>
              <a:t>int</a:t>
            </a:r>
            <a:r>
              <a:rPr lang="en-US" altLang="zh-CN" sz="2000" dirty="0">
                <a:solidFill>
                  <a:srgbClr val="000000"/>
                </a:solidFill>
                <a:latin typeface="Courier New" charset="0"/>
              </a:rPr>
              <a:t> </a:t>
            </a:r>
            <a:r>
              <a:rPr lang="en-US" altLang="zh-CN" sz="2000" dirty="0" err="1">
                <a:solidFill>
                  <a:srgbClr val="000000"/>
                </a:solidFill>
                <a:latin typeface="Courier New" charset="0"/>
              </a:rPr>
              <a:t>i</a:t>
            </a:r>
            <a:r>
              <a:rPr lang="en-US" altLang="zh-CN" sz="2000" dirty="0">
                <a:solidFill>
                  <a:srgbClr val="000000"/>
                </a:solidFill>
                <a:latin typeface="Courier New" charset="0"/>
              </a:rPr>
              <a:t> = </a:t>
            </a:r>
            <a:r>
              <a:rPr lang="en-US" altLang="zh-CN" sz="2000" dirty="0" err="1">
                <a:solidFill>
                  <a:srgbClr val="000000"/>
                </a:solidFill>
                <a:latin typeface="Courier New" charset="0"/>
              </a:rPr>
              <a:t>str.length</a:t>
            </a:r>
            <a:r>
              <a:rPr lang="en-US" altLang="zh-CN" sz="2000" dirty="0">
                <a:solidFill>
                  <a:srgbClr val="000000"/>
                </a:solidFill>
                <a:latin typeface="Courier New" charset="0"/>
              </a:rPr>
              <a:t>() - 1; </a:t>
            </a:r>
            <a:r>
              <a:rPr lang="en-US" altLang="zh-CN" sz="2000" dirty="0" err="1">
                <a:solidFill>
                  <a:srgbClr val="000000"/>
                </a:solidFill>
                <a:latin typeface="Courier New" charset="0"/>
              </a:rPr>
              <a:t>i</a:t>
            </a:r>
            <a:r>
              <a:rPr lang="en-US" altLang="zh-CN" sz="2000" dirty="0">
                <a:solidFill>
                  <a:srgbClr val="000000"/>
                </a:solidFill>
                <a:latin typeface="Courier New" charset="0"/>
              </a:rPr>
              <a:t> &gt;= 0; </a:t>
            </a:r>
            <a:r>
              <a:rPr lang="en-US" altLang="zh-CN" sz="2000" dirty="0" err="1">
                <a:solidFill>
                  <a:srgbClr val="000000"/>
                </a:solidFill>
                <a:latin typeface="Courier New" charset="0"/>
              </a:rPr>
              <a:t>i</a:t>
            </a:r>
            <a:r>
              <a:rPr lang="en-US" altLang="zh-CN" sz="2000" dirty="0">
                <a:solidFill>
                  <a:srgbClr val="000000"/>
                </a:solidFill>
                <a:latin typeface="Courier New" charset="0"/>
              </a:rPr>
              <a:t>--)</a:t>
            </a:r>
            <a:endParaRPr lang="en-US" sz="2000" dirty="0">
              <a:solidFill>
                <a:srgbClr val="000000"/>
              </a:solidFill>
              <a:latin typeface="Courier New" charset="0"/>
            </a:endParaRPr>
          </a:p>
        </p:txBody>
      </p:sp>
      <p:sp>
        <p:nvSpPr>
          <p:cNvPr id="12" name="Text Box 5"/>
          <p:cNvSpPr txBox="1">
            <a:spLocks noChangeArrowheads="1"/>
          </p:cNvSpPr>
          <p:nvPr/>
        </p:nvSpPr>
        <p:spPr bwMode="auto">
          <a:xfrm>
            <a:off x="914400" y="4458831"/>
            <a:ext cx="7581900" cy="2246769"/>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spcBef>
                <a:spcPts val="0"/>
              </a:spcBef>
            </a:pPr>
            <a:r>
              <a:rPr lang="en-US" altLang="zh-CN" sz="2000" dirty="0">
                <a:solidFill>
                  <a:srgbClr val="000000"/>
                </a:solidFill>
                <a:latin typeface="Courier New" charset="0"/>
              </a:rPr>
              <a:t>string reverse(string </a:t>
            </a:r>
            <a:r>
              <a:rPr lang="en-US" altLang="zh-CN" sz="2000" dirty="0" err="1">
                <a:solidFill>
                  <a:srgbClr val="000000"/>
                </a:solidFill>
                <a:latin typeface="Courier New" charset="0"/>
              </a:rPr>
              <a:t>str</a:t>
            </a:r>
            <a:r>
              <a:rPr lang="en-US" altLang="zh-CN" sz="2000" dirty="0">
                <a:solidFill>
                  <a:srgbClr val="000000"/>
                </a:solidFill>
                <a:latin typeface="Courier New" charset="0"/>
              </a:rPr>
              <a:t>) {</a:t>
            </a:r>
          </a:p>
          <a:p>
            <a:pPr>
              <a:spcBef>
                <a:spcPts val="0"/>
              </a:spcBef>
            </a:pPr>
            <a:r>
              <a:rPr lang="en-US" altLang="zh-CN" sz="2000" dirty="0">
                <a:solidFill>
                  <a:srgbClr val="000000"/>
                </a:solidFill>
                <a:latin typeface="Courier New" charset="0"/>
              </a:rPr>
              <a:t>   string rev = "";</a:t>
            </a:r>
          </a:p>
          <a:p>
            <a:pPr>
              <a:spcBef>
                <a:spcPts val="0"/>
              </a:spcBef>
            </a:pPr>
            <a:r>
              <a:rPr lang="en-US" altLang="zh-CN" sz="2000" dirty="0">
                <a:solidFill>
                  <a:srgbClr val="000000"/>
                </a:solidFill>
                <a:latin typeface="Courier New" charset="0"/>
              </a:rPr>
              <a:t>   for (</a:t>
            </a:r>
            <a:r>
              <a:rPr lang="en-US" altLang="zh-CN" sz="2000" dirty="0" err="1">
                <a:solidFill>
                  <a:srgbClr val="000000"/>
                </a:solidFill>
                <a:latin typeface="Courier New" charset="0"/>
              </a:rPr>
              <a:t>int</a:t>
            </a:r>
            <a:r>
              <a:rPr lang="en-US" altLang="zh-CN" sz="2000" dirty="0">
                <a:solidFill>
                  <a:srgbClr val="000000"/>
                </a:solidFill>
                <a:latin typeface="Courier New" charset="0"/>
              </a:rPr>
              <a:t> </a:t>
            </a:r>
            <a:r>
              <a:rPr lang="en-US" altLang="zh-CN" sz="2000" dirty="0" err="1">
                <a:solidFill>
                  <a:srgbClr val="000000"/>
                </a:solidFill>
                <a:latin typeface="Courier New" charset="0"/>
              </a:rPr>
              <a:t>i</a:t>
            </a:r>
            <a:r>
              <a:rPr lang="en-US" altLang="zh-CN" sz="2000" dirty="0">
                <a:solidFill>
                  <a:srgbClr val="000000"/>
                </a:solidFill>
                <a:latin typeface="Courier New" charset="0"/>
              </a:rPr>
              <a:t> = </a:t>
            </a:r>
            <a:r>
              <a:rPr lang="en-US" altLang="zh-CN" sz="2000" dirty="0" err="1">
                <a:solidFill>
                  <a:srgbClr val="000000"/>
                </a:solidFill>
                <a:latin typeface="Courier New" charset="0"/>
              </a:rPr>
              <a:t>str.length</a:t>
            </a:r>
            <a:r>
              <a:rPr lang="en-US" altLang="zh-CN" sz="2000" dirty="0">
                <a:solidFill>
                  <a:srgbClr val="000000"/>
                </a:solidFill>
                <a:latin typeface="Courier New" charset="0"/>
              </a:rPr>
              <a:t>() - 1; </a:t>
            </a:r>
            <a:r>
              <a:rPr lang="en-US" altLang="zh-CN" sz="2000" dirty="0" err="1">
                <a:solidFill>
                  <a:srgbClr val="000000"/>
                </a:solidFill>
                <a:latin typeface="Courier New" charset="0"/>
              </a:rPr>
              <a:t>i</a:t>
            </a:r>
            <a:r>
              <a:rPr lang="en-US" altLang="zh-CN" sz="2000" dirty="0">
                <a:solidFill>
                  <a:srgbClr val="000000"/>
                </a:solidFill>
                <a:latin typeface="Courier New" charset="0"/>
              </a:rPr>
              <a:t> &gt;= 0; </a:t>
            </a:r>
            <a:r>
              <a:rPr lang="en-US" altLang="zh-CN" sz="2000" dirty="0" err="1">
                <a:solidFill>
                  <a:srgbClr val="000000"/>
                </a:solidFill>
                <a:latin typeface="Courier New" charset="0"/>
              </a:rPr>
              <a:t>i</a:t>
            </a:r>
            <a:r>
              <a:rPr lang="en-US" altLang="zh-CN" sz="2000" dirty="0">
                <a:solidFill>
                  <a:srgbClr val="000000"/>
                </a:solidFill>
                <a:latin typeface="Courier New" charset="0"/>
              </a:rPr>
              <a:t>--) {</a:t>
            </a:r>
          </a:p>
          <a:p>
            <a:pPr>
              <a:spcBef>
                <a:spcPts val="0"/>
              </a:spcBef>
            </a:pPr>
            <a:r>
              <a:rPr lang="en-US" altLang="zh-CN" sz="2000" dirty="0">
                <a:solidFill>
                  <a:srgbClr val="000000"/>
                </a:solidFill>
                <a:latin typeface="Courier New" charset="0"/>
              </a:rPr>
              <a:t>      rev += </a:t>
            </a:r>
            <a:r>
              <a:rPr lang="en-US" altLang="zh-CN" sz="2000" dirty="0" err="1">
                <a:solidFill>
                  <a:srgbClr val="000000"/>
                </a:solidFill>
                <a:latin typeface="Courier New" charset="0"/>
              </a:rPr>
              <a:t>str</a:t>
            </a:r>
            <a:r>
              <a:rPr lang="en-US" altLang="zh-CN" sz="2000" dirty="0">
                <a:solidFill>
                  <a:srgbClr val="000000"/>
                </a:solidFill>
                <a:latin typeface="Courier New" charset="0"/>
              </a:rPr>
              <a:t>[</a:t>
            </a:r>
            <a:r>
              <a:rPr lang="en-US" altLang="zh-CN" sz="2000" dirty="0" err="1">
                <a:solidFill>
                  <a:srgbClr val="000000"/>
                </a:solidFill>
                <a:latin typeface="Courier New" charset="0"/>
              </a:rPr>
              <a:t>i</a:t>
            </a:r>
            <a:r>
              <a:rPr lang="en-US" altLang="zh-CN" sz="2000" dirty="0">
                <a:solidFill>
                  <a:srgbClr val="000000"/>
                </a:solidFill>
                <a:latin typeface="Courier New" charset="0"/>
              </a:rPr>
              <a:t>];</a:t>
            </a:r>
          </a:p>
          <a:p>
            <a:pPr>
              <a:spcBef>
                <a:spcPts val="0"/>
              </a:spcBef>
            </a:pPr>
            <a:r>
              <a:rPr lang="en-US" altLang="zh-CN" sz="2000" dirty="0">
                <a:solidFill>
                  <a:srgbClr val="000000"/>
                </a:solidFill>
                <a:latin typeface="Courier New" charset="0"/>
              </a:rPr>
              <a:t>   }</a:t>
            </a:r>
          </a:p>
          <a:p>
            <a:pPr>
              <a:spcBef>
                <a:spcPts val="0"/>
              </a:spcBef>
            </a:pPr>
            <a:r>
              <a:rPr lang="en-US" altLang="zh-CN" sz="2000" dirty="0">
                <a:solidFill>
                  <a:srgbClr val="000000"/>
                </a:solidFill>
                <a:latin typeface="Courier New" charset="0"/>
              </a:rPr>
              <a:t>   return rev;</a:t>
            </a:r>
          </a:p>
          <a:p>
            <a:pPr>
              <a:spcBef>
                <a:spcPts val="0"/>
              </a:spcBef>
            </a:pPr>
            <a:r>
              <a:rPr lang="en-US" altLang="zh-CN" sz="2000" dirty="0">
                <a:solidFill>
                  <a:srgbClr val="000000"/>
                </a:solidFill>
                <a:latin typeface="Courier New" charset="0"/>
              </a:rPr>
              <a:t>}</a:t>
            </a:r>
            <a:endParaRPr lang="en-US" sz="2000" dirty="0">
              <a:solidFill>
                <a:srgbClr val="000000"/>
              </a:solidFill>
              <a:latin typeface="Courier New" charset="0"/>
            </a:endParaRPr>
          </a:p>
        </p:txBody>
      </p:sp>
    </p:spTree>
    <p:extLst>
      <p:ext uri="{BB962C8B-B14F-4D97-AF65-F5344CB8AC3E}">
        <p14:creationId xmlns:p14="http://schemas.microsoft.com/office/powerpoint/2010/main" val="67291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72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4"/>
          <p:cNvSpPr>
            <a:spLocks noChangeArrowheads="1"/>
          </p:cNvSpPr>
          <p:nvPr/>
        </p:nvSpPr>
        <p:spPr bwMode="auto">
          <a:xfrm>
            <a:off x="495300" y="3517900"/>
            <a:ext cx="8153400" cy="6619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grpSp>
        <p:nvGrpSpPr>
          <p:cNvPr id="27" name="Group 35"/>
          <p:cNvGrpSpPr>
            <a:grpSpLocks/>
          </p:cNvGrpSpPr>
          <p:nvPr/>
        </p:nvGrpSpPr>
        <p:grpSpPr bwMode="auto">
          <a:xfrm>
            <a:off x="647700" y="3505200"/>
            <a:ext cx="7924800" cy="663575"/>
            <a:chOff x="408" y="2856"/>
            <a:chExt cx="4992" cy="418"/>
          </a:xfrm>
        </p:grpSpPr>
        <p:sp>
          <p:nvSpPr>
            <p:cNvPr id="28"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str.</a:t>
              </a:r>
              <a:r>
                <a:rPr lang="en-US" altLang="zh-CN" sz="2000" dirty="0" err="1">
                  <a:solidFill>
                    <a:srgbClr val="000000"/>
                  </a:solidFill>
                  <a:latin typeface="Courier New" charset="0"/>
                </a:rPr>
                <a:t>erase</a:t>
              </a:r>
              <a:r>
                <a:rPr lang="en-US" sz="2000" dirty="0">
                  <a:solidFill>
                    <a:srgbClr val="000000"/>
                  </a:solidFill>
                  <a:latin typeface="Courier New" charset="0"/>
                </a:rPr>
                <a:t>(</a:t>
              </a:r>
              <a:r>
                <a:rPr lang="en-US" sz="2000" dirty="0" err="1">
                  <a:solidFill>
                    <a:srgbClr val="000000"/>
                  </a:solidFill>
                  <a:latin typeface="Courier New" charset="0"/>
                </a:rPr>
                <a:t>pos</a:t>
              </a:r>
              <a:r>
                <a:rPr lang="en-US" sz="2000" dirty="0">
                  <a:solidFill>
                    <a:srgbClr val="000000"/>
                  </a:solidFill>
                  <a:latin typeface="Courier New" charset="0"/>
                </a:rPr>
                <a:t>, count)</a:t>
              </a:r>
            </a:p>
          </p:txBody>
        </p:sp>
        <p:sp>
          <p:nvSpPr>
            <p:cNvPr id="29" name="Text Box 26"/>
            <p:cNvSpPr txBox="1">
              <a:spLocks noChangeArrowheads="1"/>
            </p:cNvSpPr>
            <p:nvPr/>
          </p:nvSpPr>
          <p:spPr bwMode="auto">
            <a:xfrm>
              <a:off x="600" y="3041"/>
              <a:ext cx="4800"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Deletes </a:t>
              </a:r>
              <a:r>
                <a:rPr lang="en-US" altLang="zh-CN" sz="1600" dirty="0">
                  <a:solidFill>
                    <a:srgbClr val="000000"/>
                  </a:solidFill>
                  <a:latin typeface="Courier New" charset="0"/>
                </a:rPr>
                <a:t>count</a:t>
              </a:r>
              <a:r>
                <a:rPr lang="en-US" sz="1800" b="0" dirty="0">
                  <a:solidFill>
                    <a:srgbClr val="000000"/>
                  </a:solidFill>
                </a:rPr>
                <a:t> characters from </a:t>
              </a:r>
              <a:r>
                <a:rPr lang="en-US" sz="1600" dirty="0" err="1">
                  <a:solidFill>
                    <a:srgbClr val="000000"/>
                  </a:solidFill>
                  <a:latin typeface="Courier New" charset="0"/>
                </a:rPr>
                <a:t>str</a:t>
              </a:r>
              <a:r>
                <a:rPr lang="en-US" sz="1800" b="0" dirty="0">
                  <a:solidFill>
                    <a:srgbClr val="000000"/>
                  </a:solidFill>
                </a:rPr>
                <a:t> starting at position </a:t>
              </a:r>
              <a:r>
                <a:rPr lang="en-US" sz="1600" dirty="0">
                  <a:solidFill>
                    <a:srgbClr val="000000"/>
                  </a:solidFill>
                  <a:latin typeface="Courier New" charset="0"/>
                </a:rPr>
                <a:t>pos</a:t>
              </a:r>
              <a:r>
                <a:rPr lang="en-US" sz="1800" b="0" dirty="0">
                  <a:solidFill>
                    <a:srgbClr val="000000"/>
                  </a:solidFill>
                </a:rPr>
                <a:t>.</a:t>
              </a:r>
            </a:p>
          </p:txBody>
        </p:sp>
      </p:grpSp>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Modifying the Contents of a String</a:t>
            </a:r>
            <a:endParaRPr lang="en-US" dirty="0">
              <a:solidFill>
                <a:srgbClr val="FF0000"/>
              </a:solidFill>
            </a:endParaRPr>
          </a:p>
        </p:txBody>
      </p:sp>
      <p:sp>
        <p:nvSpPr>
          <p:cNvPr id="559128" name="Rectangle 24"/>
          <p:cNvSpPr>
            <a:spLocks noChangeArrowheads="1"/>
          </p:cNvSpPr>
          <p:nvPr/>
        </p:nvSpPr>
        <p:spPr bwMode="auto">
          <a:xfrm>
            <a:off x="495300" y="4184650"/>
            <a:ext cx="8153400" cy="6619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grpSp>
        <p:nvGrpSpPr>
          <p:cNvPr id="7" name="Group 35"/>
          <p:cNvGrpSpPr>
            <a:grpSpLocks/>
          </p:cNvGrpSpPr>
          <p:nvPr/>
        </p:nvGrpSpPr>
        <p:grpSpPr bwMode="auto">
          <a:xfrm>
            <a:off x="647700" y="4171950"/>
            <a:ext cx="7924800" cy="663575"/>
            <a:chOff x="408" y="2856"/>
            <a:chExt cx="4992" cy="418"/>
          </a:xfrm>
        </p:grpSpPr>
        <p:sp>
          <p:nvSpPr>
            <p:cNvPr id="559129" name="Text Box 25"/>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000000"/>
                  </a:solidFill>
                  <a:latin typeface="Courier New" charset="0"/>
                </a:rPr>
                <a:t>str.insert(pos, text)</a:t>
              </a:r>
            </a:p>
          </p:txBody>
        </p:sp>
        <p:sp>
          <p:nvSpPr>
            <p:cNvPr id="559130" name="Text Box 26"/>
            <p:cNvSpPr txBox="1">
              <a:spLocks noChangeArrowheads="1"/>
            </p:cNvSpPr>
            <p:nvPr/>
          </p:nvSpPr>
          <p:spPr bwMode="auto">
            <a:xfrm>
              <a:off x="600" y="3041"/>
              <a:ext cx="4800"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Inserts the characters from </a:t>
              </a:r>
              <a:r>
                <a:rPr lang="en-US" sz="1600" dirty="0">
                  <a:solidFill>
                    <a:srgbClr val="000000"/>
                  </a:solidFill>
                  <a:latin typeface="Courier New" charset="0"/>
                </a:rPr>
                <a:t>text</a:t>
              </a:r>
              <a:r>
                <a:rPr lang="en-US" sz="1800" b="0" dirty="0">
                  <a:solidFill>
                    <a:srgbClr val="000000"/>
                  </a:solidFill>
                </a:rPr>
                <a:t> into </a:t>
              </a:r>
              <a:r>
                <a:rPr lang="en-US" altLang="zh-CN" sz="1600" dirty="0" err="1">
                  <a:solidFill>
                    <a:srgbClr val="000000"/>
                  </a:solidFill>
                  <a:latin typeface="Courier New" charset="0"/>
                </a:rPr>
                <a:t>str</a:t>
              </a:r>
              <a:r>
                <a:rPr lang="en-US" altLang="zh-CN" sz="1800" dirty="0">
                  <a:solidFill>
                    <a:srgbClr val="000000"/>
                  </a:solidFill>
                  <a:latin typeface="Courier New" charset="0"/>
                </a:rPr>
                <a:t> </a:t>
              </a:r>
              <a:r>
                <a:rPr lang="en-US" sz="1800" b="0" dirty="0">
                  <a:solidFill>
                    <a:srgbClr val="000000"/>
                  </a:solidFill>
                </a:rPr>
                <a:t>starting at position </a:t>
              </a:r>
              <a:r>
                <a:rPr lang="en-US" sz="1600" dirty="0">
                  <a:solidFill>
                    <a:srgbClr val="000000"/>
                  </a:solidFill>
                  <a:latin typeface="Courier New" charset="0"/>
                </a:rPr>
                <a:t>pos</a:t>
              </a:r>
              <a:r>
                <a:rPr lang="en-US" sz="1800" b="0" dirty="0">
                  <a:solidFill>
                    <a:srgbClr val="000000"/>
                  </a:solidFill>
                </a:rPr>
                <a:t>.</a:t>
              </a:r>
            </a:p>
          </p:txBody>
        </p:sp>
      </p:grpSp>
      <p:sp>
        <p:nvSpPr>
          <p:cNvPr id="559132" name="Rectangle 28"/>
          <p:cNvSpPr>
            <a:spLocks noChangeArrowheads="1"/>
          </p:cNvSpPr>
          <p:nvPr/>
        </p:nvSpPr>
        <p:spPr bwMode="auto">
          <a:xfrm>
            <a:off x="495300" y="4843463"/>
            <a:ext cx="8153400" cy="66198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grpSp>
        <p:nvGrpSpPr>
          <p:cNvPr id="8" name="Group 36"/>
          <p:cNvGrpSpPr>
            <a:grpSpLocks/>
          </p:cNvGrpSpPr>
          <p:nvPr/>
        </p:nvGrpSpPr>
        <p:grpSpPr bwMode="auto">
          <a:xfrm>
            <a:off x="647700" y="4830763"/>
            <a:ext cx="7924800" cy="660400"/>
            <a:chOff x="408" y="3271"/>
            <a:chExt cx="4992" cy="416"/>
          </a:xfrm>
        </p:grpSpPr>
        <p:sp>
          <p:nvSpPr>
            <p:cNvPr id="559133" name="Text Box 29"/>
            <p:cNvSpPr txBox="1">
              <a:spLocks noChangeArrowheads="1"/>
            </p:cNvSpPr>
            <p:nvPr/>
          </p:nvSpPr>
          <p:spPr bwMode="auto">
            <a:xfrm>
              <a:off x="408" y="327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str.replace</a:t>
              </a:r>
              <a:r>
                <a:rPr lang="en-US" sz="2000" dirty="0">
                  <a:solidFill>
                    <a:srgbClr val="000000"/>
                  </a:solidFill>
                  <a:latin typeface="Courier New" charset="0"/>
                </a:rPr>
                <a:t>(</a:t>
              </a:r>
              <a:r>
                <a:rPr lang="en-US" sz="2000" dirty="0" err="1">
                  <a:solidFill>
                    <a:srgbClr val="000000"/>
                  </a:solidFill>
                  <a:latin typeface="Courier New" charset="0"/>
                </a:rPr>
                <a:t>pos</a:t>
              </a:r>
              <a:r>
                <a:rPr lang="en-US" sz="2000" dirty="0">
                  <a:solidFill>
                    <a:srgbClr val="000000"/>
                  </a:solidFill>
                  <a:latin typeface="Courier New" charset="0"/>
                </a:rPr>
                <a:t>, count, text)</a:t>
              </a:r>
            </a:p>
          </p:txBody>
        </p:sp>
        <p:sp>
          <p:nvSpPr>
            <p:cNvPr id="559134" name="Text Box 30"/>
            <p:cNvSpPr txBox="1">
              <a:spLocks noChangeArrowheads="1"/>
            </p:cNvSpPr>
            <p:nvPr/>
          </p:nvSpPr>
          <p:spPr bwMode="auto">
            <a:xfrm>
              <a:off x="600" y="345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Replaces </a:t>
              </a:r>
              <a:r>
                <a:rPr lang="en-US" sz="1600" dirty="0">
                  <a:solidFill>
                    <a:srgbClr val="000000"/>
                  </a:solidFill>
                  <a:latin typeface="Courier New" charset="0"/>
                </a:rPr>
                <a:t>count</a:t>
              </a:r>
              <a:r>
                <a:rPr lang="en-US" sz="1800" b="0" dirty="0">
                  <a:solidFill>
                    <a:srgbClr val="000000"/>
                  </a:solidFill>
                </a:rPr>
                <a:t> characters in </a:t>
              </a:r>
              <a:r>
                <a:rPr lang="en-US" sz="1800" b="0" dirty="0" err="1">
                  <a:solidFill>
                    <a:srgbClr val="000000"/>
                  </a:solidFill>
                </a:rPr>
                <a:t>str</a:t>
              </a:r>
              <a:r>
                <a:rPr lang="en-US" sz="1800" b="0" dirty="0">
                  <a:solidFill>
                    <a:srgbClr val="000000"/>
                  </a:solidFill>
                </a:rPr>
                <a:t> with </a:t>
              </a:r>
              <a:r>
                <a:rPr lang="en-US" sz="1600" dirty="0">
                  <a:solidFill>
                    <a:srgbClr val="000000"/>
                  </a:solidFill>
                  <a:latin typeface="Courier New" charset="0"/>
                </a:rPr>
                <a:t>text</a:t>
              </a:r>
              <a:r>
                <a:rPr lang="en-US" sz="1800" b="0" dirty="0">
                  <a:solidFill>
                    <a:srgbClr val="000000"/>
                  </a:solidFill>
                </a:rPr>
                <a:t> starting at position </a:t>
              </a:r>
              <a:r>
                <a:rPr lang="en-US" sz="1600" dirty="0">
                  <a:solidFill>
                    <a:srgbClr val="000000"/>
                  </a:solidFill>
                  <a:latin typeface="Courier New" charset="0"/>
                </a:rPr>
                <a:t>pos</a:t>
              </a:r>
              <a:r>
                <a:rPr lang="en-US" sz="1800" b="0" dirty="0">
                  <a:solidFill>
                    <a:srgbClr val="000000"/>
                  </a:solidFill>
                </a:rPr>
                <a:t>.</a:t>
              </a:r>
            </a:p>
          </p:txBody>
        </p:sp>
      </p:grpSp>
      <p:sp>
        <p:nvSpPr>
          <p:cNvPr id="37" name="Rectangle 3"/>
          <p:cNvSpPr>
            <a:spLocks noChangeArrowheads="1"/>
          </p:cNvSpPr>
          <p:nvPr/>
        </p:nvSpPr>
        <p:spPr bwMode="auto">
          <a:xfrm>
            <a:off x="482600" y="1155700"/>
            <a:ext cx="8128000" cy="22733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In many languages, including Python, Java, C#, strings are </a:t>
            </a:r>
            <a:r>
              <a:rPr lang="en-US" sz="2400" i="1" dirty="0">
                <a:solidFill>
                  <a:srgbClr val="FF0000"/>
                </a:solidFill>
              </a:rPr>
              <a:t>immutable</a:t>
            </a:r>
            <a:r>
              <a:rPr lang="en-US" sz="2400" b="0" i="1" dirty="0"/>
              <a:t>,</a:t>
            </a:r>
            <a:r>
              <a:rPr lang="en-US" sz="2400" b="0" dirty="0"/>
              <a:t> which means that they never change once they are allocated.</a:t>
            </a:r>
          </a:p>
          <a:p>
            <a:pPr marL="342900" indent="-342900">
              <a:lnSpc>
                <a:spcPct val="85000"/>
              </a:lnSpc>
              <a:spcAft>
                <a:spcPct val="50000"/>
              </a:spcAft>
              <a:buFontTx/>
              <a:buChar char="•"/>
            </a:pPr>
            <a:r>
              <a:rPr lang="en-US" sz="2400" b="0" dirty="0"/>
              <a:t>C++, by contrast, allows clients to change the contents of a string, both by assigning new values to selected characters and by calling string methods such as the following:</a:t>
            </a:r>
          </a:p>
        </p:txBody>
      </p:sp>
      <p:grpSp>
        <p:nvGrpSpPr>
          <p:cNvPr id="2" name="组合 1"/>
          <p:cNvGrpSpPr/>
          <p:nvPr/>
        </p:nvGrpSpPr>
        <p:grpSpPr>
          <a:xfrm>
            <a:off x="5791200" y="3524250"/>
            <a:ext cx="2641600" cy="1639886"/>
            <a:chOff x="5791200" y="2779714"/>
            <a:chExt cx="2641600" cy="1639886"/>
          </a:xfrm>
        </p:grpSpPr>
        <p:sp>
          <p:nvSpPr>
            <p:cNvPr id="559141" name="Line 37"/>
            <p:cNvSpPr>
              <a:spLocks noChangeShapeType="1"/>
            </p:cNvSpPr>
            <p:nvPr/>
          </p:nvSpPr>
          <p:spPr bwMode="auto">
            <a:xfrm flipH="1">
              <a:off x="5791200" y="2963636"/>
              <a:ext cx="304800"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solidFill>
                  <a:srgbClr val="000000"/>
                </a:solidFill>
              </a:endParaRPr>
            </a:p>
          </p:txBody>
        </p:sp>
        <p:sp>
          <p:nvSpPr>
            <p:cNvPr id="559142" name="Rectangle 38"/>
            <p:cNvSpPr>
              <a:spLocks noChangeArrowheads="1"/>
            </p:cNvSpPr>
            <p:nvPr/>
          </p:nvSpPr>
          <p:spPr bwMode="auto">
            <a:xfrm>
              <a:off x="6032500" y="2779714"/>
              <a:ext cx="2400300" cy="336550"/>
            </a:xfrm>
            <a:prstGeom prst="rect">
              <a:avLst/>
            </a:prstGeom>
            <a:noFill/>
            <a:ln w="9525">
              <a:noFill/>
              <a:miter lim="800000"/>
              <a:headEnd/>
              <a:tailEnd/>
            </a:ln>
            <a:effectLst/>
          </p:spPr>
          <p:txBody>
            <a:bodyPr wrap="none">
              <a:prstTxWarp prst="textNoShape">
                <a:avLst/>
              </a:prstTxWarp>
              <a:spAutoFit/>
            </a:bodyPr>
            <a:lstStyle/>
            <a:p>
              <a:r>
                <a:rPr lang="en-US" sz="1600" b="0" i="1" dirty="0">
                  <a:solidFill>
                    <a:srgbClr val="000000"/>
                  </a:solidFill>
                </a:rPr>
                <a:t>Destructively changes </a:t>
              </a:r>
              <a:r>
                <a:rPr lang="en-US" sz="1600" dirty="0" err="1">
                  <a:solidFill>
                    <a:srgbClr val="000000"/>
                  </a:solidFill>
                  <a:latin typeface="Courier New" charset="0"/>
                </a:rPr>
                <a:t>str</a:t>
              </a:r>
              <a:endParaRPr lang="en-US" sz="1600" dirty="0">
                <a:solidFill>
                  <a:srgbClr val="000000"/>
                </a:solidFill>
                <a:latin typeface="Courier New" charset="0"/>
              </a:endParaRPr>
            </a:p>
          </p:txBody>
        </p:sp>
        <p:sp>
          <p:nvSpPr>
            <p:cNvPr id="559145" name="Line 41"/>
            <p:cNvSpPr>
              <a:spLocks noChangeShapeType="1"/>
            </p:cNvSpPr>
            <p:nvPr/>
          </p:nvSpPr>
          <p:spPr bwMode="auto">
            <a:xfrm flipH="1">
              <a:off x="5791200" y="3612924"/>
              <a:ext cx="304800"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solidFill>
                  <a:srgbClr val="000000"/>
                </a:solidFill>
              </a:endParaRPr>
            </a:p>
          </p:txBody>
        </p:sp>
        <p:sp>
          <p:nvSpPr>
            <p:cNvPr id="559146" name="Rectangle 42"/>
            <p:cNvSpPr>
              <a:spLocks noChangeArrowheads="1"/>
            </p:cNvSpPr>
            <p:nvPr/>
          </p:nvSpPr>
          <p:spPr bwMode="auto">
            <a:xfrm>
              <a:off x="6032500" y="3429001"/>
              <a:ext cx="2400300" cy="336550"/>
            </a:xfrm>
            <a:prstGeom prst="rect">
              <a:avLst/>
            </a:prstGeom>
            <a:noFill/>
            <a:ln w="9525">
              <a:noFill/>
              <a:miter lim="800000"/>
              <a:headEnd/>
              <a:tailEnd/>
            </a:ln>
            <a:effectLst/>
          </p:spPr>
          <p:txBody>
            <a:bodyPr wrap="none">
              <a:prstTxWarp prst="textNoShape">
                <a:avLst/>
              </a:prstTxWarp>
              <a:spAutoFit/>
            </a:bodyPr>
            <a:lstStyle/>
            <a:p>
              <a:r>
                <a:rPr lang="en-US" sz="1600" b="0" i="1" dirty="0">
                  <a:solidFill>
                    <a:srgbClr val="000000"/>
                  </a:solidFill>
                </a:rPr>
                <a:t>Destructively changes </a:t>
              </a:r>
              <a:r>
                <a:rPr lang="en-US" sz="1600" dirty="0" err="1">
                  <a:solidFill>
                    <a:srgbClr val="000000"/>
                  </a:solidFill>
                  <a:latin typeface="Courier New" charset="0"/>
                </a:rPr>
                <a:t>str</a:t>
              </a:r>
              <a:endParaRPr lang="en-US" sz="1600" dirty="0">
                <a:solidFill>
                  <a:srgbClr val="000000"/>
                </a:solidFill>
                <a:latin typeface="Courier New" charset="0"/>
              </a:endParaRPr>
            </a:p>
          </p:txBody>
        </p:sp>
        <p:sp>
          <p:nvSpPr>
            <p:cNvPr id="23" name="Line 41"/>
            <p:cNvSpPr>
              <a:spLocks noChangeShapeType="1"/>
            </p:cNvSpPr>
            <p:nvPr/>
          </p:nvSpPr>
          <p:spPr bwMode="auto">
            <a:xfrm flipH="1">
              <a:off x="5791200" y="4266973"/>
              <a:ext cx="304800"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solidFill>
                  <a:srgbClr val="000000"/>
                </a:solidFill>
              </a:endParaRPr>
            </a:p>
          </p:txBody>
        </p:sp>
        <p:sp>
          <p:nvSpPr>
            <p:cNvPr id="24" name="Rectangle 42"/>
            <p:cNvSpPr>
              <a:spLocks noChangeArrowheads="1"/>
            </p:cNvSpPr>
            <p:nvPr/>
          </p:nvSpPr>
          <p:spPr bwMode="auto">
            <a:xfrm>
              <a:off x="6032500" y="4083050"/>
              <a:ext cx="2400300" cy="336550"/>
            </a:xfrm>
            <a:prstGeom prst="rect">
              <a:avLst/>
            </a:prstGeom>
            <a:noFill/>
            <a:ln w="9525">
              <a:noFill/>
              <a:miter lim="800000"/>
              <a:headEnd/>
              <a:tailEnd/>
            </a:ln>
            <a:effectLst/>
          </p:spPr>
          <p:txBody>
            <a:bodyPr wrap="none">
              <a:prstTxWarp prst="textNoShape">
                <a:avLst/>
              </a:prstTxWarp>
              <a:spAutoFit/>
            </a:bodyPr>
            <a:lstStyle/>
            <a:p>
              <a:r>
                <a:rPr lang="en-US" sz="1600" b="0" i="1" dirty="0">
                  <a:solidFill>
                    <a:srgbClr val="000000"/>
                  </a:solidFill>
                </a:rPr>
                <a:t>Destructively changes </a:t>
              </a:r>
              <a:r>
                <a:rPr lang="en-US" sz="1600" dirty="0" err="1">
                  <a:solidFill>
                    <a:srgbClr val="000000"/>
                  </a:solidFill>
                  <a:latin typeface="Courier New" charset="0"/>
                </a:rPr>
                <a:t>str</a:t>
              </a:r>
              <a:endParaRPr lang="en-US" sz="1600" dirty="0">
                <a:solidFill>
                  <a:srgbClr val="000000"/>
                </a:solidFill>
                <a:latin typeface="Courier New"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500" fill="hold"/>
                                        <p:tgtEl>
                                          <p:spTgt spid="559132"/>
                                        </p:tgtEl>
                                        <p:attrNameLst>
                                          <p:attrName>fillcolor</p:attrName>
                                        </p:attrNameLst>
                                      </p:cBhvr>
                                      <p:to>
                                        <a:srgbClr val="FF6666"/>
                                      </p:to>
                                    </p:animClr>
                                    <p:set>
                                      <p:cBhvr>
                                        <p:cTn id="9" dur="500" fill="hold"/>
                                        <p:tgtEl>
                                          <p:spTgt spid="559132"/>
                                        </p:tgtEl>
                                        <p:attrNameLst>
                                          <p:attrName>fill.type</p:attrName>
                                        </p:attrNameLst>
                                      </p:cBhvr>
                                      <p:to>
                                        <p:strVal val="solid"/>
                                      </p:to>
                                    </p:set>
                                    <p:set>
                                      <p:cBhvr>
                                        <p:cTn id="10" dur="500" fill="hold"/>
                                        <p:tgtEl>
                                          <p:spTgt spid="559132"/>
                                        </p:tgtEl>
                                        <p:attrNameLst>
                                          <p:attrName>fill.on</p:attrName>
                                        </p:attrNameLst>
                                      </p:cBhvr>
                                      <p:to>
                                        <p:strVal val="true"/>
                                      </p:to>
                                    </p:set>
                                  </p:childTnLst>
                                </p:cTn>
                              </p:par>
                              <p:par>
                                <p:cTn id="11" presetID="1" presetClass="emph" presetSubtype="2" fill="hold" nodeType="withEffect">
                                  <p:stCondLst>
                                    <p:cond delay="0"/>
                                  </p:stCondLst>
                                  <p:childTnLst>
                                    <p:animClr clrSpc="rgb" dir="cw">
                                      <p:cBhvr>
                                        <p:cTn id="12" dur="500" fill="hold"/>
                                        <p:tgtEl>
                                          <p:spTgt spid="559128"/>
                                        </p:tgtEl>
                                        <p:attrNameLst>
                                          <p:attrName>fillcolor</p:attrName>
                                        </p:attrNameLst>
                                      </p:cBhvr>
                                      <p:to>
                                        <a:srgbClr val="FF6666"/>
                                      </p:to>
                                    </p:animClr>
                                    <p:set>
                                      <p:cBhvr>
                                        <p:cTn id="13" dur="500" fill="hold"/>
                                        <p:tgtEl>
                                          <p:spTgt spid="559128"/>
                                        </p:tgtEl>
                                        <p:attrNameLst>
                                          <p:attrName>fill.type</p:attrName>
                                        </p:attrNameLst>
                                      </p:cBhvr>
                                      <p:to>
                                        <p:strVal val="solid"/>
                                      </p:to>
                                    </p:set>
                                    <p:set>
                                      <p:cBhvr>
                                        <p:cTn id="14" dur="500" fill="hold"/>
                                        <p:tgtEl>
                                          <p:spTgt spid="559128"/>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26"/>
                                        </p:tgtEl>
                                        <p:attrNameLst>
                                          <p:attrName>fillcolor</p:attrName>
                                        </p:attrNameLst>
                                      </p:cBhvr>
                                      <p:to>
                                        <a:srgbClr val="FF6666"/>
                                      </p:to>
                                    </p:animClr>
                                    <p:set>
                                      <p:cBhvr>
                                        <p:cTn id="17" dur="500" fill="hold"/>
                                        <p:tgtEl>
                                          <p:spTgt spid="26"/>
                                        </p:tgtEl>
                                        <p:attrNameLst>
                                          <p:attrName>fill.type</p:attrName>
                                        </p:attrNameLst>
                                      </p:cBhvr>
                                      <p:to>
                                        <p:strVal val="solid"/>
                                      </p:to>
                                    </p:set>
                                    <p:set>
                                      <p:cBhvr>
                                        <p:cTn id="18" dur="500" fill="hold"/>
                                        <p:tgtEl>
                                          <p:spTgt spid="2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76200"/>
            <a:ext cx="9144000" cy="1143000"/>
          </a:xfrm>
          <a:ln/>
        </p:spPr>
        <p:txBody>
          <a:bodyPr/>
          <a:lstStyle/>
          <a:p>
            <a:r>
              <a:rPr lang="en-US" sz="4000" dirty="0">
                <a:solidFill>
                  <a:srgbClr val="FF0000"/>
                </a:solidFill>
              </a:rPr>
              <a:t>Modifying the Contents of a String</a:t>
            </a:r>
            <a:endParaRPr lang="en-US" dirty="0">
              <a:solidFill>
                <a:srgbClr val="FF0000"/>
              </a:solidFill>
            </a:endParaRPr>
          </a:p>
        </p:txBody>
      </p:sp>
      <p:sp>
        <p:nvSpPr>
          <p:cNvPr id="38" name="Rectangle 3"/>
          <p:cNvSpPr>
            <a:spLocks noChangeArrowheads="1"/>
          </p:cNvSpPr>
          <p:nvPr/>
        </p:nvSpPr>
        <p:spPr bwMode="auto">
          <a:xfrm>
            <a:off x="506790" y="1143000"/>
            <a:ext cx="8128000" cy="28194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As a tool for writing programs that are easier to debug and maintain, immutable strings have many advantages over their modifiable counterparts in C++.  Fortunately, it is easy to secure these advantages in C++ by avoiding the use of destructive operations like </a:t>
            </a:r>
            <a:r>
              <a:rPr lang="en-US" altLang="zh-CN" sz="2000" dirty="0">
                <a:latin typeface="Courier New"/>
                <a:cs typeface="Courier New"/>
              </a:rPr>
              <a:t>erase</a:t>
            </a:r>
            <a:r>
              <a:rPr lang="en-US" altLang="zh-CN" sz="2400" b="0" dirty="0"/>
              <a:t>, </a:t>
            </a:r>
            <a:r>
              <a:rPr lang="en-US" sz="2000" dirty="0">
                <a:latin typeface="Courier New"/>
                <a:cs typeface="Courier New"/>
              </a:rPr>
              <a:t>insert</a:t>
            </a:r>
            <a:r>
              <a:rPr lang="en-US" sz="2400" b="0" dirty="0"/>
              <a:t>, </a:t>
            </a:r>
            <a:r>
              <a:rPr lang="en-US" sz="2000" dirty="0">
                <a:latin typeface="Courier New"/>
                <a:cs typeface="Courier New"/>
              </a:rPr>
              <a:t>replace</a:t>
            </a:r>
            <a:r>
              <a:rPr lang="en-US" sz="2400" b="0" dirty="0"/>
              <a:t>, and assignment to individual characters.</a:t>
            </a:r>
          </a:p>
          <a:p>
            <a:pPr marL="342900" indent="-342900">
              <a:lnSpc>
                <a:spcPct val="85000"/>
              </a:lnSpc>
              <a:spcAft>
                <a:spcPct val="50000"/>
              </a:spcAft>
              <a:buFontTx/>
              <a:buChar char="•"/>
            </a:pPr>
            <a:r>
              <a:rPr lang="en-US" altLang="zh-CN" sz="2400" b="0" dirty="0">
                <a:solidFill>
                  <a:srgbClr val="000000"/>
                </a:solidFill>
              </a:rPr>
              <a:t>Example: Case conversion without changing the original (safe)</a:t>
            </a:r>
            <a:endParaRPr lang="zh-CN" altLang="en-US" sz="2400" b="0" dirty="0">
              <a:solidFill>
                <a:srgbClr val="000000"/>
              </a:solidFill>
            </a:endParaRPr>
          </a:p>
        </p:txBody>
      </p:sp>
      <p:sp>
        <p:nvSpPr>
          <p:cNvPr id="6" name="Rectangle 3"/>
          <p:cNvSpPr>
            <a:spLocks noChangeArrowheads="1"/>
          </p:cNvSpPr>
          <p:nvPr/>
        </p:nvSpPr>
        <p:spPr bwMode="auto">
          <a:xfrm>
            <a:off x="914400" y="4038600"/>
            <a:ext cx="7315200" cy="2286000"/>
          </a:xfrm>
          <a:prstGeom prst="rect">
            <a:avLst/>
          </a:prstGeom>
          <a:solidFill>
            <a:schemeClr val="bg1"/>
          </a:solidFill>
          <a:ln w="9525">
            <a:solidFill>
              <a:schemeClr val="tx1"/>
            </a:solidFill>
            <a:miter lim="800000"/>
            <a:headEnd/>
            <a:tailEnd/>
          </a:ln>
          <a:effectLst/>
        </p:spPr>
        <p:txBody>
          <a:bodyPr>
            <a:prstTxWarp prst="textNoShape">
              <a:avLst/>
            </a:prstTxWarp>
          </a:bodyPr>
          <a:lstStyle/>
          <a:p>
            <a:r>
              <a:rPr lang="en-US" altLang="zh-CN" sz="2000" dirty="0">
                <a:solidFill>
                  <a:srgbClr val="000000"/>
                </a:solidFill>
                <a:latin typeface="Courier New" charset="0"/>
              </a:rPr>
              <a:t>string </a:t>
            </a:r>
            <a:r>
              <a:rPr lang="en-US" altLang="zh-CN" sz="2000" dirty="0" err="1">
                <a:solidFill>
                  <a:srgbClr val="000000"/>
                </a:solidFill>
                <a:latin typeface="Courier New" charset="0"/>
              </a:rPr>
              <a:t>toUpperCase</a:t>
            </a:r>
            <a:r>
              <a:rPr lang="en-US" altLang="zh-CN" sz="2000" dirty="0">
                <a:solidFill>
                  <a:srgbClr val="000000"/>
                </a:solidFill>
                <a:latin typeface="Courier New" charset="0"/>
              </a:rPr>
              <a:t>(string </a:t>
            </a:r>
            <a:r>
              <a:rPr lang="en-US" altLang="zh-CN" sz="2000" dirty="0" err="1">
                <a:solidFill>
                  <a:srgbClr val="000000"/>
                </a:solidFill>
                <a:latin typeface="Courier New" charset="0"/>
              </a:rPr>
              <a:t>str</a:t>
            </a:r>
            <a:r>
              <a:rPr lang="en-US" altLang="zh-CN" sz="2000" dirty="0">
                <a:solidFill>
                  <a:srgbClr val="000000"/>
                </a:solidFill>
                <a:latin typeface="Courier New" charset="0"/>
              </a:rPr>
              <a:t>) {</a:t>
            </a:r>
          </a:p>
          <a:p>
            <a:r>
              <a:rPr lang="en-US" altLang="zh-CN" sz="2000" dirty="0">
                <a:solidFill>
                  <a:srgbClr val="000000"/>
                </a:solidFill>
                <a:latin typeface="Courier New" charset="0"/>
              </a:rPr>
              <a:t>   string result = "";</a:t>
            </a:r>
          </a:p>
          <a:p>
            <a:r>
              <a:rPr lang="en-US" altLang="zh-CN" sz="2000" dirty="0">
                <a:solidFill>
                  <a:srgbClr val="000000"/>
                </a:solidFill>
                <a:latin typeface="Courier New" charset="0"/>
              </a:rPr>
              <a:t>   for (</a:t>
            </a:r>
            <a:r>
              <a:rPr lang="en-US" altLang="zh-CN" sz="2000" dirty="0" err="1">
                <a:solidFill>
                  <a:srgbClr val="000000"/>
                </a:solidFill>
                <a:latin typeface="Courier New" charset="0"/>
              </a:rPr>
              <a:t>int</a:t>
            </a:r>
            <a:r>
              <a:rPr lang="en-US" altLang="zh-CN" sz="2000" dirty="0">
                <a:solidFill>
                  <a:srgbClr val="000000"/>
                </a:solidFill>
                <a:latin typeface="Courier New" charset="0"/>
              </a:rPr>
              <a:t> </a:t>
            </a:r>
            <a:r>
              <a:rPr lang="en-US" altLang="zh-CN" sz="2000" dirty="0" err="1">
                <a:solidFill>
                  <a:srgbClr val="000000"/>
                </a:solidFill>
                <a:latin typeface="Courier New" charset="0"/>
              </a:rPr>
              <a:t>i</a:t>
            </a:r>
            <a:r>
              <a:rPr lang="en-US" altLang="zh-CN" sz="2000" dirty="0">
                <a:solidFill>
                  <a:srgbClr val="000000"/>
                </a:solidFill>
                <a:latin typeface="Courier New" charset="0"/>
              </a:rPr>
              <a:t> = 0; </a:t>
            </a:r>
            <a:r>
              <a:rPr lang="en-US" altLang="zh-CN" sz="2000" dirty="0" err="1">
                <a:solidFill>
                  <a:srgbClr val="000000"/>
                </a:solidFill>
                <a:latin typeface="Courier New" charset="0"/>
              </a:rPr>
              <a:t>i</a:t>
            </a:r>
            <a:r>
              <a:rPr lang="en-US" altLang="zh-CN" sz="2000" dirty="0">
                <a:solidFill>
                  <a:srgbClr val="000000"/>
                </a:solidFill>
                <a:latin typeface="Courier New" charset="0"/>
              </a:rPr>
              <a:t> &lt; </a:t>
            </a:r>
            <a:r>
              <a:rPr lang="en-US" altLang="zh-CN" sz="2000" dirty="0" err="1">
                <a:solidFill>
                  <a:srgbClr val="000000"/>
                </a:solidFill>
                <a:latin typeface="Courier New" charset="0"/>
              </a:rPr>
              <a:t>str.length</a:t>
            </a:r>
            <a:r>
              <a:rPr lang="en-US" altLang="zh-CN" sz="2000" dirty="0">
                <a:solidFill>
                  <a:srgbClr val="000000"/>
                </a:solidFill>
                <a:latin typeface="Courier New" charset="0"/>
              </a:rPr>
              <a:t>(); </a:t>
            </a:r>
            <a:r>
              <a:rPr lang="en-US" altLang="zh-CN" sz="2000" dirty="0" err="1">
                <a:solidFill>
                  <a:srgbClr val="000000"/>
                </a:solidFill>
                <a:latin typeface="Courier New" charset="0"/>
              </a:rPr>
              <a:t>i</a:t>
            </a:r>
            <a:r>
              <a:rPr lang="en-US" altLang="zh-CN" sz="2000" dirty="0">
                <a:solidFill>
                  <a:srgbClr val="000000"/>
                </a:solidFill>
                <a:latin typeface="Courier New" charset="0"/>
              </a:rPr>
              <a:t>++) {</a:t>
            </a:r>
          </a:p>
          <a:p>
            <a:r>
              <a:rPr lang="en-US" altLang="zh-CN" sz="2000" dirty="0">
                <a:solidFill>
                  <a:srgbClr val="000000"/>
                </a:solidFill>
                <a:latin typeface="Courier New" charset="0"/>
              </a:rPr>
              <a:t>      result += </a:t>
            </a:r>
            <a:r>
              <a:rPr lang="en-US" altLang="zh-CN" sz="2000" dirty="0" err="1">
                <a:solidFill>
                  <a:srgbClr val="000000"/>
                </a:solidFill>
                <a:latin typeface="Courier New" charset="0"/>
              </a:rPr>
              <a:t>toupper</a:t>
            </a:r>
            <a:r>
              <a:rPr lang="en-US" altLang="zh-CN" sz="2000" dirty="0">
                <a:solidFill>
                  <a:srgbClr val="000000"/>
                </a:solidFill>
                <a:latin typeface="Courier New" charset="0"/>
              </a:rPr>
              <a:t>(</a:t>
            </a:r>
            <a:r>
              <a:rPr lang="en-US" altLang="zh-CN" sz="2000" dirty="0" err="1">
                <a:solidFill>
                  <a:srgbClr val="000000"/>
                </a:solidFill>
                <a:latin typeface="Courier New" charset="0"/>
              </a:rPr>
              <a:t>str</a:t>
            </a:r>
            <a:r>
              <a:rPr lang="en-US" altLang="zh-CN" sz="2000" dirty="0">
                <a:solidFill>
                  <a:srgbClr val="000000"/>
                </a:solidFill>
                <a:latin typeface="Courier New" charset="0"/>
              </a:rPr>
              <a:t>[</a:t>
            </a:r>
            <a:r>
              <a:rPr lang="en-US" altLang="zh-CN" sz="2000" dirty="0" err="1">
                <a:solidFill>
                  <a:srgbClr val="000000"/>
                </a:solidFill>
                <a:latin typeface="Courier New" charset="0"/>
              </a:rPr>
              <a:t>i</a:t>
            </a:r>
            <a:r>
              <a:rPr lang="en-US" altLang="zh-CN" sz="2000" dirty="0">
                <a:solidFill>
                  <a:srgbClr val="000000"/>
                </a:solidFill>
                <a:latin typeface="Courier New" charset="0"/>
              </a:rPr>
              <a:t>]);</a:t>
            </a:r>
          </a:p>
          <a:p>
            <a:r>
              <a:rPr lang="en-US" altLang="zh-CN" sz="2000" dirty="0">
                <a:solidFill>
                  <a:srgbClr val="000000"/>
                </a:solidFill>
                <a:latin typeface="Courier New" charset="0"/>
              </a:rPr>
              <a:t>   }</a:t>
            </a:r>
          </a:p>
          <a:p>
            <a:r>
              <a:rPr lang="en-US" altLang="zh-CN" sz="2000" dirty="0">
                <a:solidFill>
                  <a:srgbClr val="000000"/>
                </a:solidFill>
                <a:latin typeface="Courier New" charset="0"/>
              </a:rPr>
              <a:t>   return result;</a:t>
            </a:r>
          </a:p>
          <a:p>
            <a:r>
              <a:rPr lang="en-US" altLang="zh-CN" sz="2000" dirty="0">
                <a:solidFill>
                  <a:srgbClr val="000000"/>
                </a:solidFill>
                <a:latin typeface="Courier New" charset="0"/>
              </a:rPr>
              <a:t>}</a:t>
            </a:r>
            <a:endParaRPr lang="zh-CN" altLang="en-US" sz="2000" dirty="0">
              <a:solidFill>
                <a:srgbClr val="000000"/>
              </a:solidFill>
              <a:latin typeface="Courier New" charset="0"/>
            </a:endParaRPr>
          </a:p>
        </p:txBody>
      </p:sp>
    </p:spTree>
    <p:extLst>
      <p:ext uri="{BB962C8B-B14F-4D97-AF65-F5344CB8AC3E}">
        <p14:creationId xmlns:p14="http://schemas.microsoft.com/office/powerpoint/2010/main" val="81216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0" y="37290"/>
            <a:ext cx="9144000" cy="1143000"/>
          </a:xfrm>
          <a:ln/>
        </p:spPr>
        <p:txBody>
          <a:bodyPr/>
          <a:lstStyle/>
          <a:p>
            <a:r>
              <a:rPr lang="en-US" sz="4000" dirty="0">
                <a:solidFill>
                  <a:srgbClr val="FF0000"/>
                </a:solidFill>
              </a:rPr>
              <a:t>Avoiding the use of destructive operations</a:t>
            </a:r>
            <a:endParaRPr lang="en-US" dirty="0">
              <a:solidFill>
                <a:srgbClr val="FF0000"/>
              </a:solidFill>
            </a:endParaRPr>
          </a:p>
        </p:txBody>
      </p:sp>
      <p:sp>
        <p:nvSpPr>
          <p:cNvPr id="3" name="Rectangle 2"/>
          <p:cNvSpPr/>
          <p:nvPr/>
        </p:nvSpPr>
        <p:spPr>
          <a:xfrm>
            <a:off x="914400" y="4443476"/>
            <a:ext cx="7315200" cy="1323439"/>
          </a:xfrm>
          <a:prstGeom prst="rect">
            <a:avLst/>
          </a:prstGeom>
          <a:solidFill>
            <a:schemeClr val="bg1"/>
          </a:solidFill>
          <a:ln>
            <a:solidFill>
              <a:schemeClr val="tx1"/>
            </a:solidFill>
          </a:ln>
        </p:spPr>
        <p:txBody>
          <a:bodyPr wrap="square">
            <a:spAutoFit/>
          </a:bodyPr>
          <a:lstStyle/>
          <a:p>
            <a:r>
              <a:rPr lang="en-US" altLang="zh-CN" sz="2000" dirty="0">
                <a:solidFill>
                  <a:srgbClr val="000000"/>
                </a:solidFill>
                <a:latin typeface="Courier New" charset="0"/>
              </a:rPr>
              <a:t>string </a:t>
            </a:r>
            <a:r>
              <a:rPr lang="en-US" altLang="zh-CN" sz="2000" dirty="0" err="1">
                <a:solidFill>
                  <a:srgbClr val="000000"/>
                </a:solidFill>
                <a:latin typeface="Courier New" charset="0"/>
              </a:rPr>
              <a:t>toUpperCase</a:t>
            </a:r>
            <a:r>
              <a:rPr lang="en-US" altLang="zh-CN" sz="2000" dirty="0">
                <a:solidFill>
                  <a:srgbClr val="000000"/>
                </a:solidFill>
                <a:latin typeface="Courier New" charset="0"/>
              </a:rPr>
              <a:t>(string </a:t>
            </a:r>
            <a:r>
              <a:rPr lang="en-US" altLang="zh-CN" sz="2000" dirty="0" err="1">
                <a:solidFill>
                  <a:srgbClr val="000000"/>
                </a:solidFill>
                <a:latin typeface="Courier New" charset="0"/>
              </a:rPr>
              <a:t>str</a:t>
            </a:r>
            <a:r>
              <a:rPr lang="en-US" altLang="zh-CN" sz="2000" dirty="0">
                <a:solidFill>
                  <a:srgbClr val="000000"/>
                </a:solidFill>
                <a:latin typeface="Courier New" charset="0"/>
              </a:rPr>
              <a:t>) {</a:t>
            </a:r>
          </a:p>
          <a:p>
            <a:r>
              <a:rPr lang="en-US" altLang="zh-CN" sz="2000" dirty="0">
                <a:solidFill>
                  <a:srgbClr val="000000"/>
                </a:solidFill>
                <a:latin typeface="Courier New" charset="0"/>
              </a:rPr>
              <a:t>   </a:t>
            </a:r>
            <a:r>
              <a:rPr lang="en-US" altLang="zh-CN" sz="2000" dirty="0" err="1">
                <a:solidFill>
                  <a:srgbClr val="000000"/>
                </a:solidFill>
                <a:latin typeface="Courier New" charset="0"/>
              </a:rPr>
              <a:t>toUpperCaseInPlace</a:t>
            </a:r>
            <a:r>
              <a:rPr lang="en-US" altLang="zh-CN" sz="2000" dirty="0">
                <a:solidFill>
                  <a:srgbClr val="000000"/>
                </a:solidFill>
                <a:latin typeface="Courier New" charset="0"/>
              </a:rPr>
              <a:t>(</a:t>
            </a:r>
            <a:r>
              <a:rPr lang="en-US" altLang="zh-CN" sz="2000" dirty="0" err="1">
                <a:solidFill>
                  <a:srgbClr val="000000"/>
                </a:solidFill>
                <a:latin typeface="Courier New" charset="0"/>
              </a:rPr>
              <a:t>str</a:t>
            </a:r>
            <a:r>
              <a:rPr lang="en-US" altLang="zh-CN" sz="2000" dirty="0">
                <a:solidFill>
                  <a:srgbClr val="000000"/>
                </a:solidFill>
                <a:latin typeface="Courier New" charset="0"/>
              </a:rPr>
              <a:t>);</a:t>
            </a:r>
          </a:p>
          <a:p>
            <a:r>
              <a:rPr lang="en-US" altLang="zh-CN" sz="2000" dirty="0">
                <a:solidFill>
                  <a:srgbClr val="000000"/>
                </a:solidFill>
                <a:latin typeface="Courier New" charset="0"/>
              </a:rPr>
              <a:t>   return </a:t>
            </a:r>
            <a:r>
              <a:rPr lang="en-US" altLang="zh-CN" sz="2000" dirty="0" err="1">
                <a:solidFill>
                  <a:srgbClr val="000000"/>
                </a:solidFill>
                <a:latin typeface="Courier New" charset="0"/>
              </a:rPr>
              <a:t>str</a:t>
            </a:r>
            <a:r>
              <a:rPr lang="en-US" altLang="zh-CN" sz="2000" dirty="0">
                <a:solidFill>
                  <a:srgbClr val="000000"/>
                </a:solidFill>
                <a:latin typeface="Courier New" charset="0"/>
              </a:rPr>
              <a:t>;</a:t>
            </a:r>
          </a:p>
          <a:p>
            <a:r>
              <a:rPr lang="en-US" altLang="zh-CN" sz="2000" dirty="0">
                <a:solidFill>
                  <a:srgbClr val="000000"/>
                </a:solidFill>
                <a:latin typeface="Courier New" charset="0"/>
              </a:rPr>
              <a:t>}</a:t>
            </a:r>
            <a:endParaRPr lang="zh-CN" altLang="en-US" sz="2000" dirty="0">
              <a:solidFill>
                <a:srgbClr val="000000"/>
              </a:solidFill>
              <a:latin typeface="Courier New" charset="0"/>
            </a:endParaRPr>
          </a:p>
        </p:txBody>
      </p:sp>
      <p:sp>
        <p:nvSpPr>
          <p:cNvPr id="7" name="矩形 17"/>
          <p:cNvSpPr/>
          <p:nvPr/>
        </p:nvSpPr>
        <p:spPr>
          <a:xfrm>
            <a:off x="482600" y="1259919"/>
            <a:ext cx="8128000" cy="3077766"/>
          </a:xfrm>
          <a:prstGeom prst="rect">
            <a:avLst/>
          </a:prstGeom>
        </p:spPr>
        <p:txBody>
          <a:bodyPr wrap="square">
            <a:spAutoFit/>
          </a:bodyPr>
          <a:lstStyle/>
          <a:p>
            <a:pPr marL="342900" indent="-342900">
              <a:spcAft>
                <a:spcPts val="1200"/>
              </a:spcAft>
              <a:buFont typeface="Arial" panose="020B0604020202020204" pitchFamily="34" charset="0"/>
              <a:buChar char="•"/>
            </a:pPr>
            <a:r>
              <a:rPr lang="en-US" altLang="zh-CN" sz="2400" b="0" dirty="0">
                <a:solidFill>
                  <a:srgbClr val="000000"/>
                </a:solidFill>
              </a:rPr>
              <a:t>Example: Case conversion in place (efficient)</a:t>
            </a:r>
          </a:p>
          <a:p>
            <a:pPr marL="342900" indent="-342900">
              <a:spcAft>
                <a:spcPts val="1200"/>
              </a:spcAft>
              <a:buFont typeface="Arial" panose="020B0604020202020204" pitchFamily="34" charset="0"/>
              <a:buChar char="•"/>
            </a:pPr>
            <a:endParaRPr lang="en-US" altLang="zh-CN" sz="2400" b="0" dirty="0">
              <a:solidFill>
                <a:srgbClr val="000000"/>
              </a:solidFill>
            </a:endParaRPr>
          </a:p>
          <a:p>
            <a:pPr marL="342900" indent="-342900">
              <a:spcAft>
                <a:spcPts val="1200"/>
              </a:spcAft>
              <a:buFont typeface="Arial" panose="020B0604020202020204" pitchFamily="34" charset="0"/>
              <a:buChar char="•"/>
            </a:pPr>
            <a:endParaRPr lang="en-US" altLang="zh-CN" sz="2400" b="0" dirty="0">
              <a:solidFill>
                <a:srgbClr val="000000"/>
              </a:solidFill>
            </a:endParaRPr>
          </a:p>
          <a:p>
            <a:pPr marL="342900" indent="-342900">
              <a:spcAft>
                <a:spcPts val="1200"/>
              </a:spcAft>
              <a:buFont typeface="Arial" panose="020B0604020202020204" pitchFamily="34" charset="0"/>
              <a:buChar char="•"/>
            </a:pPr>
            <a:endParaRPr lang="en-US" altLang="zh-CN" sz="2400" b="0" dirty="0">
              <a:solidFill>
                <a:srgbClr val="000000"/>
              </a:solidFill>
            </a:endParaRPr>
          </a:p>
          <a:p>
            <a:pPr marL="342900" indent="-342900">
              <a:spcAft>
                <a:spcPts val="1200"/>
              </a:spcAft>
              <a:buFont typeface="Arial" panose="020B0604020202020204" pitchFamily="34" charset="0"/>
              <a:buChar char="•"/>
            </a:pPr>
            <a:endParaRPr lang="en-US" altLang="zh-CN" sz="2400" b="0" dirty="0">
              <a:solidFill>
                <a:srgbClr val="000000"/>
              </a:solidFill>
            </a:endParaRPr>
          </a:p>
          <a:p>
            <a:pPr marL="342900" indent="-342900">
              <a:spcAft>
                <a:spcPts val="1200"/>
              </a:spcAft>
              <a:buFont typeface="Arial" panose="020B0604020202020204" pitchFamily="34" charset="0"/>
              <a:buChar char="•"/>
            </a:pPr>
            <a:r>
              <a:rPr lang="en-US" altLang="zh-CN" sz="2400" b="0" dirty="0">
                <a:solidFill>
                  <a:srgbClr val="000000"/>
                </a:solidFill>
              </a:rPr>
              <a:t>Example: Case conversion both efficiently and safely</a:t>
            </a:r>
            <a:endParaRPr lang="zh-CN" altLang="en-US" sz="2400" b="0" dirty="0">
              <a:solidFill>
                <a:srgbClr val="000000"/>
              </a:solidFill>
            </a:endParaRPr>
          </a:p>
        </p:txBody>
      </p:sp>
      <p:sp>
        <p:nvSpPr>
          <p:cNvPr id="8" name="Rectangle 7"/>
          <p:cNvSpPr/>
          <p:nvPr/>
        </p:nvSpPr>
        <p:spPr>
          <a:xfrm>
            <a:off x="914400" y="1828800"/>
            <a:ext cx="7315200" cy="1631216"/>
          </a:xfrm>
          <a:prstGeom prst="rect">
            <a:avLst/>
          </a:prstGeom>
          <a:solidFill>
            <a:schemeClr val="bg1"/>
          </a:solidFill>
          <a:ln>
            <a:solidFill>
              <a:schemeClr val="tx1"/>
            </a:solidFill>
          </a:ln>
        </p:spPr>
        <p:txBody>
          <a:bodyPr wrap="square">
            <a:spAutoFit/>
          </a:bodyPr>
          <a:lstStyle/>
          <a:p>
            <a:r>
              <a:rPr lang="en-US" altLang="zh-CN" sz="2000" dirty="0">
                <a:solidFill>
                  <a:srgbClr val="000000"/>
                </a:solidFill>
                <a:latin typeface="Courier New" charset="0"/>
              </a:rPr>
              <a:t>void </a:t>
            </a:r>
            <a:r>
              <a:rPr lang="en-US" altLang="zh-CN" sz="2000" dirty="0" err="1">
                <a:solidFill>
                  <a:srgbClr val="000000"/>
                </a:solidFill>
                <a:latin typeface="Courier New" charset="0"/>
              </a:rPr>
              <a:t>toUpperCaseInPlace</a:t>
            </a:r>
            <a:r>
              <a:rPr lang="en-US" altLang="zh-CN" sz="2000" dirty="0">
                <a:solidFill>
                  <a:srgbClr val="000000"/>
                </a:solidFill>
                <a:latin typeface="Courier New" charset="0"/>
              </a:rPr>
              <a:t>(string &amp; </a:t>
            </a:r>
            <a:r>
              <a:rPr lang="en-US" altLang="zh-CN" sz="2000" dirty="0" err="1">
                <a:solidFill>
                  <a:srgbClr val="000000"/>
                </a:solidFill>
                <a:latin typeface="Courier New" charset="0"/>
              </a:rPr>
              <a:t>str</a:t>
            </a:r>
            <a:r>
              <a:rPr lang="en-US" altLang="zh-CN" sz="2000" dirty="0">
                <a:solidFill>
                  <a:srgbClr val="000000"/>
                </a:solidFill>
                <a:latin typeface="Courier New" charset="0"/>
              </a:rPr>
              <a:t>) {</a:t>
            </a:r>
          </a:p>
          <a:p>
            <a:r>
              <a:rPr lang="en-US" altLang="zh-CN" sz="2000" dirty="0">
                <a:solidFill>
                  <a:srgbClr val="000000"/>
                </a:solidFill>
                <a:latin typeface="Courier New" charset="0"/>
              </a:rPr>
              <a:t>   for (</a:t>
            </a:r>
            <a:r>
              <a:rPr lang="en-US" altLang="zh-CN" sz="2000" dirty="0" err="1">
                <a:solidFill>
                  <a:srgbClr val="000000"/>
                </a:solidFill>
                <a:latin typeface="Courier New" charset="0"/>
              </a:rPr>
              <a:t>int</a:t>
            </a:r>
            <a:r>
              <a:rPr lang="en-US" altLang="zh-CN" sz="2000" dirty="0">
                <a:solidFill>
                  <a:srgbClr val="000000"/>
                </a:solidFill>
                <a:latin typeface="Courier New" charset="0"/>
              </a:rPr>
              <a:t> </a:t>
            </a:r>
            <a:r>
              <a:rPr lang="en-US" altLang="zh-CN" sz="2000" dirty="0" err="1">
                <a:solidFill>
                  <a:srgbClr val="000000"/>
                </a:solidFill>
                <a:latin typeface="Courier New" charset="0"/>
              </a:rPr>
              <a:t>i</a:t>
            </a:r>
            <a:r>
              <a:rPr lang="en-US" altLang="zh-CN" sz="2000" dirty="0">
                <a:solidFill>
                  <a:srgbClr val="000000"/>
                </a:solidFill>
                <a:latin typeface="Courier New" charset="0"/>
              </a:rPr>
              <a:t> = 0; </a:t>
            </a:r>
            <a:r>
              <a:rPr lang="en-US" altLang="zh-CN" sz="2000" dirty="0" err="1">
                <a:solidFill>
                  <a:srgbClr val="000000"/>
                </a:solidFill>
                <a:latin typeface="Courier New" charset="0"/>
              </a:rPr>
              <a:t>i</a:t>
            </a:r>
            <a:r>
              <a:rPr lang="en-US" altLang="zh-CN" sz="2000" dirty="0">
                <a:solidFill>
                  <a:srgbClr val="000000"/>
                </a:solidFill>
                <a:latin typeface="Courier New" charset="0"/>
              </a:rPr>
              <a:t> &lt; </a:t>
            </a:r>
            <a:r>
              <a:rPr lang="en-US" altLang="zh-CN" sz="2000" dirty="0" err="1">
                <a:solidFill>
                  <a:srgbClr val="000000"/>
                </a:solidFill>
                <a:latin typeface="Courier New" charset="0"/>
              </a:rPr>
              <a:t>str.length</a:t>
            </a:r>
            <a:r>
              <a:rPr lang="en-US" altLang="zh-CN" sz="2000" dirty="0">
                <a:solidFill>
                  <a:srgbClr val="000000"/>
                </a:solidFill>
                <a:latin typeface="Courier New" charset="0"/>
              </a:rPr>
              <a:t>(); </a:t>
            </a:r>
            <a:r>
              <a:rPr lang="en-US" altLang="zh-CN" sz="2000" dirty="0" err="1">
                <a:solidFill>
                  <a:srgbClr val="000000"/>
                </a:solidFill>
                <a:latin typeface="Courier New" charset="0"/>
              </a:rPr>
              <a:t>i</a:t>
            </a:r>
            <a:r>
              <a:rPr lang="en-US" altLang="zh-CN" sz="2000" dirty="0">
                <a:solidFill>
                  <a:srgbClr val="000000"/>
                </a:solidFill>
                <a:latin typeface="Courier New" charset="0"/>
              </a:rPr>
              <a:t>++) {</a:t>
            </a:r>
          </a:p>
          <a:p>
            <a:r>
              <a:rPr lang="en-US" altLang="zh-CN" sz="2000" dirty="0">
                <a:solidFill>
                  <a:srgbClr val="000000"/>
                </a:solidFill>
                <a:latin typeface="Courier New" charset="0"/>
              </a:rPr>
              <a:t>      </a:t>
            </a:r>
            <a:r>
              <a:rPr lang="en-US" altLang="zh-CN" sz="2000" dirty="0" err="1">
                <a:solidFill>
                  <a:srgbClr val="000000"/>
                </a:solidFill>
                <a:latin typeface="Courier New" charset="0"/>
              </a:rPr>
              <a:t>str</a:t>
            </a:r>
            <a:r>
              <a:rPr lang="en-US" altLang="zh-CN" sz="2000" dirty="0">
                <a:solidFill>
                  <a:srgbClr val="000000"/>
                </a:solidFill>
                <a:latin typeface="Courier New" charset="0"/>
              </a:rPr>
              <a:t>[</a:t>
            </a:r>
            <a:r>
              <a:rPr lang="en-US" altLang="zh-CN" sz="2000" dirty="0" err="1">
                <a:solidFill>
                  <a:srgbClr val="000000"/>
                </a:solidFill>
                <a:latin typeface="Courier New" charset="0"/>
              </a:rPr>
              <a:t>i</a:t>
            </a:r>
            <a:r>
              <a:rPr lang="en-US" altLang="zh-CN" sz="2000" dirty="0">
                <a:solidFill>
                  <a:srgbClr val="000000"/>
                </a:solidFill>
                <a:latin typeface="Courier New" charset="0"/>
              </a:rPr>
              <a:t>] = </a:t>
            </a:r>
            <a:r>
              <a:rPr lang="en-US" altLang="zh-CN" sz="2000" dirty="0" err="1">
                <a:solidFill>
                  <a:srgbClr val="000000"/>
                </a:solidFill>
                <a:latin typeface="Courier New" charset="0"/>
              </a:rPr>
              <a:t>toupper</a:t>
            </a:r>
            <a:r>
              <a:rPr lang="en-US" altLang="zh-CN" sz="2000" dirty="0">
                <a:solidFill>
                  <a:srgbClr val="000000"/>
                </a:solidFill>
                <a:latin typeface="Courier New" charset="0"/>
              </a:rPr>
              <a:t>(</a:t>
            </a:r>
            <a:r>
              <a:rPr lang="en-US" altLang="zh-CN" sz="2000" dirty="0" err="1">
                <a:solidFill>
                  <a:srgbClr val="000000"/>
                </a:solidFill>
                <a:latin typeface="Courier New" charset="0"/>
              </a:rPr>
              <a:t>str</a:t>
            </a:r>
            <a:r>
              <a:rPr lang="en-US" altLang="zh-CN" sz="2000" dirty="0">
                <a:solidFill>
                  <a:srgbClr val="000000"/>
                </a:solidFill>
                <a:latin typeface="Courier New" charset="0"/>
              </a:rPr>
              <a:t>[</a:t>
            </a:r>
            <a:r>
              <a:rPr lang="en-US" altLang="zh-CN" sz="2000" dirty="0" err="1">
                <a:solidFill>
                  <a:srgbClr val="000000"/>
                </a:solidFill>
                <a:latin typeface="Courier New" charset="0"/>
              </a:rPr>
              <a:t>i</a:t>
            </a:r>
            <a:r>
              <a:rPr lang="en-US" altLang="zh-CN" sz="2000" dirty="0">
                <a:solidFill>
                  <a:srgbClr val="000000"/>
                </a:solidFill>
                <a:latin typeface="Courier New" charset="0"/>
              </a:rPr>
              <a:t>]);</a:t>
            </a:r>
          </a:p>
          <a:p>
            <a:r>
              <a:rPr lang="en-US" altLang="zh-CN" sz="2000" dirty="0">
                <a:solidFill>
                  <a:srgbClr val="000000"/>
                </a:solidFill>
                <a:latin typeface="Courier New" charset="0"/>
              </a:rPr>
              <a:t>   }</a:t>
            </a:r>
          </a:p>
          <a:p>
            <a:r>
              <a:rPr lang="en-US" altLang="zh-CN" sz="2000" dirty="0">
                <a:solidFill>
                  <a:srgbClr val="000000"/>
                </a:solidFill>
                <a:latin typeface="Courier New" charset="0"/>
              </a:rPr>
              <a:t>}</a:t>
            </a:r>
            <a:endParaRPr lang="zh-CN" altLang="en-US" sz="2000" dirty="0">
              <a:solidFill>
                <a:srgbClr val="000000"/>
              </a:solidFill>
              <a:latin typeface="Courier New" charset="0"/>
            </a:endParaRPr>
          </a:p>
        </p:txBody>
      </p:sp>
    </p:spTree>
    <p:extLst>
      <p:ext uri="{BB962C8B-B14F-4D97-AF65-F5344CB8AC3E}">
        <p14:creationId xmlns:p14="http://schemas.microsoft.com/office/powerpoint/2010/main" val="7809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Writing String Applications</a:t>
            </a:r>
            <a:endParaRPr lang="en-US" sz="4000" dirty="0">
              <a:solidFill>
                <a:schemeClr val="tx1"/>
              </a:solidFill>
            </a:endParaRPr>
          </a:p>
        </p:txBody>
      </p:sp>
      <p:sp>
        <p:nvSpPr>
          <p:cNvPr id="534531" name="Rectangle 3"/>
          <p:cNvSpPr>
            <a:spLocks noChangeArrowheads="1"/>
          </p:cNvSpPr>
          <p:nvPr/>
        </p:nvSpPr>
        <p:spPr bwMode="auto">
          <a:xfrm>
            <a:off x="482600" y="1155700"/>
            <a:ext cx="8128000" cy="5626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800"/>
              </a:spcAft>
              <a:buFontTx/>
              <a:buChar char="•"/>
            </a:pPr>
            <a:r>
              <a:rPr lang="en-US" sz="2400" b="0" dirty="0">
                <a:solidFill>
                  <a:srgbClr val="000000"/>
                </a:solidFill>
              </a:rPr>
              <a:t>An </a:t>
            </a:r>
            <a:r>
              <a:rPr lang="en-US" sz="2400" i="1" dirty="0">
                <a:solidFill>
                  <a:srgbClr val="000000"/>
                </a:solidFill>
              </a:rPr>
              <a:t>acronym</a:t>
            </a:r>
            <a:r>
              <a:rPr lang="en-US" sz="2400" b="0" i="1" dirty="0">
                <a:solidFill>
                  <a:srgbClr val="000000"/>
                </a:solidFill>
              </a:rPr>
              <a:t> </a:t>
            </a:r>
            <a:r>
              <a:rPr lang="en-US" sz="2400" b="0" dirty="0">
                <a:solidFill>
                  <a:srgbClr val="000000"/>
                </a:solidFill>
              </a:rPr>
              <a:t>is a word formed by taking the first letter of each word in a sequence, as in</a:t>
            </a:r>
          </a:p>
          <a:p>
            <a:pPr>
              <a:lnSpc>
                <a:spcPct val="85000"/>
              </a:lnSpc>
              <a:spcAft>
                <a:spcPts val="1800"/>
              </a:spcAft>
            </a:pPr>
            <a:endParaRPr lang="en-US" altLang="zh-CN"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Write a C++ program that generates acronyms, as illustrated by the following sample run:</a:t>
            </a: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Tx/>
              <a:buChar char="•"/>
            </a:pPr>
            <a:endParaRPr lang="en-US" altLang="zh-CN" sz="2400" b="0" dirty="0">
              <a:solidFill>
                <a:srgbClr val="000000"/>
              </a:solidFill>
            </a:endParaRPr>
          </a:p>
          <a:p>
            <a:pPr marL="342900" indent="-342900">
              <a:lnSpc>
                <a:spcPct val="85000"/>
              </a:lnSpc>
              <a:spcAft>
                <a:spcPts val="600"/>
              </a:spcAft>
              <a:buFont typeface="Arial" panose="020B0604020202020204" pitchFamily="34" charset="0"/>
              <a:buChar char="•"/>
            </a:pPr>
            <a:r>
              <a:rPr lang="en-US" altLang="zh-CN" sz="2400" b="0" dirty="0">
                <a:solidFill>
                  <a:srgbClr val="000000"/>
                </a:solidFill>
              </a:rPr>
              <a:t>More examples:</a:t>
            </a:r>
          </a:p>
          <a:p>
            <a:pPr marL="800100" lvl="1" indent="-342900">
              <a:lnSpc>
                <a:spcPct val="85000"/>
              </a:lnSpc>
              <a:spcAft>
                <a:spcPts val="600"/>
              </a:spcAft>
              <a:buFont typeface="Times New Roman" panose="02020603050405020304" pitchFamily="18" charset="0"/>
              <a:buChar char="‒"/>
            </a:pPr>
            <a:r>
              <a:rPr lang="en-US" altLang="zh-CN" sz="2400" b="0" dirty="0">
                <a:solidFill>
                  <a:srgbClr val="000000"/>
                </a:solidFill>
              </a:rPr>
              <a:t>Recognizing Palindromes</a:t>
            </a:r>
          </a:p>
          <a:p>
            <a:pPr marL="800100" lvl="1" indent="-342900">
              <a:lnSpc>
                <a:spcPct val="85000"/>
              </a:lnSpc>
              <a:spcAft>
                <a:spcPts val="600"/>
              </a:spcAft>
              <a:buFont typeface="Times New Roman" panose="02020603050405020304" pitchFamily="18" charset="0"/>
              <a:buChar char="‒"/>
            </a:pPr>
            <a:r>
              <a:rPr lang="en-US" altLang="zh-CN" sz="2400" b="0" dirty="0">
                <a:solidFill>
                  <a:srgbClr val="000000"/>
                </a:solidFill>
              </a:rPr>
              <a:t>Translating English to Pig Latin</a:t>
            </a:r>
          </a:p>
          <a:p>
            <a:pPr marL="342900" indent="-342900" algn="just">
              <a:lnSpc>
                <a:spcPct val="85000"/>
              </a:lnSpc>
              <a:spcAft>
                <a:spcPct val="50000"/>
              </a:spcAft>
              <a:buFontTx/>
              <a:buChar char="•"/>
            </a:pPr>
            <a:endParaRPr lang="en-US" sz="2400" b="0" dirty="0">
              <a:solidFill>
                <a:srgbClr val="000000"/>
              </a:solidFill>
            </a:endParaRPr>
          </a:p>
        </p:txBody>
      </p:sp>
      <p:sp>
        <p:nvSpPr>
          <p:cNvPr id="534542" name="Text Box 14"/>
          <p:cNvSpPr txBox="1">
            <a:spLocks noChangeArrowheads="1"/>
          </p:cNvSpPr>
          <p:nvPr/>
        </p:nvSpPr>
        <p:spPr bwMode="auto">
          <a:xfrm>
            <a:off x="774700" y="1981200"/>
            <a:ext cx="6616700" cy="346249"/>
          </a:xfrm>
          <a:prstGeom prst="rect">
            <a:avLst/>
          </a:prstGeom>
          <a:noFill/>
          <a:ln w="9525">
            <a:noFill/>
            <a:miter lim="800000"/>
            <a:headEnd/>
            <a:tailEnd/>
          </a:ln>
          <a:effectLst/>
        </p:spPr>
        <p:txBody>
          <a:bodyPr wrap="square">
            <a:prstTxWarp prst="textNoShape">
              <a:avLst/>
            </a:prstTxWarp>
            <a:spAutoFit/>
          </a:bodyPr>
          <a:lstStyle/>
          <a:p>
            <a:pPr>
              <a:lnSpc>
                <a:spcPct val="90000"/>
              </a:lnSpc>
              <a:spcBef>
                <a:spcPct val="50000"/>
              </a:spcBef>
            </a:pPr>
            <a:r>
              <a:rPr lang="en-US" sz="1800" dirty="0">
                <a:solidFill>
                  <a:srgbClr val="000000"/>
                </a:solidFill>
                <a:latin typeface="Courier New" charset="0"/>
              </a:rPr>
              <a:t>"self-contained underwater breathing apparatus"</a:t>
            </a:r>
          </a:p>
        </p:txBody>
      </p:sp>
      <p:sp>
        <p:nvSpPr>
          <p:cNvPr id="534543" name="Text Box 15"/>
          <p:cNvSpPr txBox="1">
            <a:spLocks noChangeArrowheads="1"/>
          </p:cNvSpPr>
          <p:nvPr/>
        </p:nvSpPr>
        <p:spPr bwMode="auto">
          <a:xfrm>
            <a:off x="7632700" y="1981200"/>
            <a:ext cx="1206500" cy="348557"/>
          </a:xfrm>
          <a:prstGeom prst="rect">
            <a:avLst/>
          </a:prstGeom>
          <a:noFill/>
          <a:ln w="9525">
            <a:noFill/>
            <a:miter lim="800000"/>
            <a:headEnd/>
            <a:tailEnd/>
          </a:ln>
          <a:effectLst/>
        </p:spPr>
        <p:txBody>
          <a:bodyPr wrap="square">
            <a:prstTxWarp prst="textNoShape">
              <a:avLst/>
            </a:prstTxWarp>
            <a:spAutoFit/>
          </a:bodyPr>
          <a:lstStyle/>
          <a:p>
            <a:pPr>
              <a:lnSpc>
                <a:spcPct val="90000"/>
              </a:lnSpc>
              <a:spcBef>
                <a:spcPct val="50000"/>
              </a:spcBef>
            </a:pPr>
            <a:r>
              <a:rPr lang="en-US" sz="1800" dirty="0">
                <a:solidFill>
                  <a:srgbClr val="000000"/>
                </a:solidFill>
                <a:latin typeface="Courier New" charset="0"/>
              </a:rPr>
              <a:t>"scuba"</a:t>
            </a:r>
          </a:p>
        </p:txBody>
      </p:sp>
      <p:sp>
        <p:nvSpPr>
          <p:cNvPr id="534544" name="Line 16"/>
          <p:cNvSpPr>
            <a:spLocks noChangeShapeType="1"/>
          </p:cNvSpPr>
          <p:nvPr/>
        </p:nvSpPr>
        <p:spPr bwMode="auto">
          <a:xfrm>
            <a:off x="7404100" y="2159000"/>
            <a:ext cx="268288"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solidFill>
                <a:srgbClr val="000000"/>
              </a:solidFill>
            </a:endParaRPr>
          </a:p>
        </p:txBody>
      </p:sp>
      <p:grpSp>
        <p:nvGrpSpPr>
          <p:cNvPr id="2" name="Group 38"/>
          <p:cNvGrpSpPr>
            <a:grpSpLocks/>
          </p:cNvGrpSpPr>
          <p:nvPr/>
        </p:nvGrpSpPr>
        <p:grpSpPr bwMode="auto">
          <a:xfrm>
            <a:off x="1524000" y="3497263"/>
            <a:ext cx="6105525" cy="1836737"/>
            <a:chOff x="960" y="2336"/>
            <a:chExt cx="3846" cy="1157"/>
          </a:xfrm>
        </p:grpSpPr>
        <p:pic>
          <p:nvPicPr>
            <p:cNvPr id="534545" name="Picture 17" descr="Console (2"/>
            <p:cNvPicPr>
              <a:picLocks noChangeAspect="1" noChangeArrowheads="1"/>
            </p:cNvPicPr>
            <p:nvPr/>
          </p:nvPicPr>
          <p:blipFill>
            <a:blip r:embed="rId3"/>
            <a:srcRect/>
            <a:stretch>
              <a:fillRect/>
            </a:stretch>
          </p:blipFill>
          <p:spPr bwMode="auto">
            <a:xfrm>
              <a:off x="960" y="2341"/>
              <a:ext cx="3846" cy="1152"/>
            </a:xfrm>
            <a:prstGeom prst="rect">
              <a:avLst/>
            </a:prstGeom>
            <a:noFill/>
          </p:spPr>
        </p:pic>
        <p:sp>
          <p:nvSpPr>
            <p:cNvPr id="534548" name="Text Box 20"/>
            <p:cNvSpPr txBox="1">
              <a:spLocks noChangeArrowheads="1"/>
            </p:cNvSpPr>
            <p:nvPr/>
          </p:nvSpPr>
          <p:spPr bwMode="auto">
            <a:xfrm>
              <a:off x="1200" y="2336"/>
              <a:ext cx="3360" cy="154"/>
            </a:xfrm>
            <a:prstGeom prst="rect">
              <a:avLst/>
            </a:prstGeom>
            <a:noFill/>
            <a:ln w="9525">
              <a:noFill/>
              <a:miter lim="800000"/>
              <a:headEnd/>
              <a:tailEnd/>
            </a:ln>
            <a:effectLst/>
          </p:spPr>
          <p:txBody>
            <a:bodyPr>
              <a:prstTxWarp prst="textNoShape">
                <a:avLst/>
              </a:prstTxWarp>
              <a:spAutoFit/>
            </a:bodyPr>
            <a:lstStyle/>
            <a:p>
              <a:pPr algn="ctr"/>
              <a:r>
                <a:rPr lang="en-US" sz="1000">
                  <a:solidFill>
                    <a:srgbClr val="333333"/>
                  </a:solidFill>
                  <a:latin typeface="Helvetica" charset="0"/>
                </a:rPr>
                <a:t>Acronym</a:t>
              </a:r>
              <a:endParaRPr lang="en-US" sz="1000" b="0">
                <a:solidFill>
                  <a:srgbClr val="333333"/>
                </a:solidFill>
                <a:latin typeface="Charcoal CY" charset="-52"/>
              </a:endParaRPr>
            </a:p>
          </p:txBody>
        </p:sp>
      </p:grpSp>
      <p:sp>
        <p:nvSpPr>
          <p:cNvPr id="534549" name="Text Box 21"/>
          <p:cNvSpPr txBox="1">
            <a:spLocks noChangeArrowheads="1"/>
          </p:cNvSpPr>
          <p:nvPr/>
        </p:nvSpPr>
        <p:spPr bwMode="auto">
          <a:xfrm>
            <a:off x="1536700" y="368776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Program to generate acronyms</a:t>
            </a:r>
          </a:p>
        </p:txBody>
      </p:sp>
      <p:sp>
        <p:nvSpPr>
          <p:cNvPr id="534550" name="Text Box 22"/>
          <p:cNvSpPr txBox="1">
            <a:spLocks noChangeArrowheads="1"/>
          </p:cNvSpPr>
          <p:nvPr/>
        </p:nvSpPr>
        <p:spPr bwMode="auto">
          <a:xfrm>
            <a:off x="1536700" y="38973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
        <p:nvSpPr>
          <p:cNvPr id="534551" name="Text Box 23"/>
          <p:cNvSpPr txBox="1">
            <a:spLocks noChangeArrowheads="1"/>
          </p:cNvSpPr>
          <p:nvPr/>
        </p:nvSpPr>
        <p:spPr bwMode="auto">
          <a:xfrm>
            <a:off x="1536700" y="38973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not in my back yard</a:t>
            </a:r>
          </a:p>
        </p:txBody>
      </p:sp>
      <p:sp>
        <p:nvSpPr>
          <p:cNvPr id="534552" name="Text Box 24"/>
          <p:cNvSpPr txBox="1">
            <a:spLocks noChangeArrowheads="1"/>
          </p:cNvSpPr>
          <p:nvPr/>
        </p:nvSpPr>
        <p:spPr bwMode="auto">
          <a:xfrm>
            <a:off x="1536700" y="410686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The acronym is "nimby"</a:t>
            </a:r>
          </a:p>
        </p:txBody>
      </p:sp>
      <p:sp>
        <p:nvSpPr>
          <p:cNvPr id="534553" name="Text Box 25"/>
          <p:cNvSpPr txBox="1">
            <a:spLocks noChangeArrowheads="1"/>
          </p:cNvSpPr>
          <p:nvPr/>
        </p:nvSpPr>
        <p:spPr bwMode="auto">
          <a:xfrm>
            <a:off x="1536700" y="431641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
        <p:nvSpPr>
          <p:cNvPr id="534554" name="Text Box 26"/>
          <p:cNvSpPr txBox="1">
            <a:spLocks noChangeArrowheads="1"/>
          </p:cNvSpPr>
          <p:nvPr/>
        </p:nvSpPr>
        <p:spPr bwMode="auto">
          <a:xfrm>
            <a:off x="1536700" y="4316413"/>
            <a:ext cx="5880100" cy="304800"/>
          </a:xfrm>
          <a:prstGeom prst="rect">
            <a:avLst/>
          </a:prstGeom>
          <a:noFill/>
          <a:ln w="9525">
            <a:noFill/>
            <a:miter lim="800000"/>
            <a:headEnd/>
            <a:tailEnd/>
          </a:ln>
          <a:effectLst/>
        </p:spPr>
        <p:txBody>
          <a:bodyPr>
            <a:prstTxWarp prst="textNoShape">
              <a:avLst/>
            </a:prstTxWarp>
            <a:spAutoFit/>
          </a:bodyPr>
          <a:lstStyle/>
          <a:p>
            <a:r>
              <a:rPr lang="en-US">
                <a:solidFill>
                  <a:srgbClr val="0000FF"/>
                </a:solidFill>
                <a:latin typeface="Courier New" charset="0"/>
              </a:rPr>
              <a:t>              Federal Emergency Management Agency</a:t>
            </a:r>
          </a:p>
        </p:txBody>
      </p:sp>
      <p:sp>
        <p:nvSpPr>
          <p:cNvPr id="534555" name="Text Box 27"/>
          <p:cNvSpPr txBox="1">
            <a:spLocks noChangeArrowheads="1"/>
          </p:cNvSpPr>
          <p:nvPr/>
        </p:nvSpPr>
        <p:spPr bwMode="auto">
          <a:xfrm>
            <a:off x="1536700" y="452596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The acronym is "FEMA"</a:t>
            </a:r>
          </a:p>
        </p:txBody>
      </p:sp>
      <p:sp>
        <p:nvSpPr>
          <p:cNvPr id="534559" name="Text Box 31"/>
          <p:cNvSpPr txBox="1">
            <a:spLocks noChangeArrowheads="1"/>
          </p:cNvSpPr>
          <p:nvPr/>
        </p:nvSpPr>
        <p:spPr bwMode="auto">
          <a:xfrm>
            <a:off x="1536700" y="4741863"/>
            <a:ext cx="5118100" cy="304800"/>
          </a:xfrm>
          <a:prstGeom prst="rect">
            <a:avLst/>
          </a:prstGeom>
          <a:noFill/>
          <a:ln w="9525">
            <a:noFill/>
            <a:miter lim="800000"/>
            <a:headEnd/>
            <a:tailEnd/>
          </a:ln>
          <a:effectLst/>
        </p:spPr>
        <p:txBody>
          <a:bodyPr>
            <a:prstTxWarp prst="textNoShape">
              <a:avLst/>
            </a:prstTxWarp>
            <a:spAutoFit/>
          </a:bodyPr>
          <a:lstStyle/>
          <a:p>
            <a:r>
              <a:rPr lang="en-US">
                <a:solidFill>
                  <a:srgbClr val="000000"/>
                </a:solidFill>
                <a:latin typeface="Courier New" charset="0"/>
              </a:rPr>
              <a:t>Enter string: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4531">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499"/>
                                          </p:stCondLst>
                                        </p:cTn>
                                        <p:tgtEl>
                                          <p:spTgt spid="534549">
                                            <p:txEl>
                                              <p:pRg st="0" end="0"/>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499"/>
                                          </p:stCondLst>
                                        </p:cTn>
                                        <p:tgtEl>
                                          <p:spTgt spid="534550">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34551">
                                            <p:txEl>
                                              <p:pRg st="0" end="0"/>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534552">
                                            <p:txEl>
                                              <p:pRg st="0" end="0"/>
                                            </p:txEl>
                                          </p:spTgt>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499"/>
                                          </p:stCondLst>
                                        </p:cTn>
                                        <p:tgtEl>
                                          <p:spTgt spid="534553">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534554">
                                            <p:txEl>
                                              <p:pRg st="0" end="0"/>
                                            </p:txEl>
                                          </p:spTgt>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534555">
                                            <p:txEl>
                                              <p:pRg st="0" end="0"/>
                                            </p:txEl>
                                          </p:spTgt>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534559">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34531">
                                            <p:txEl>
                                              <p:pRg st="9" end="9"/>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34531">
                                            <p:txEl>
                                              <p:pRg st="10" end="10"/>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3453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49" grpId="0" build="p" autoUpdateAnimBg="0"/>
      <p:bldP spid="534550" grpId="0" build="p" autoUpdateAnimBg="0"/>
      <p:bldP spid="534551" grpId="0" build="p" autoUpdateAnimBg="0"/>
      <p:bldP spid="534552" grpId="0" build="p" autoUpdateAnimBg="0"/>
      <p:bldP spid="534553" grpId="0" build="p" autoUpdateAnimBg="0"/>
      <p:bldP spid="534554" grpId="0" build="p" autoUpdateAnimBg="0"/>
      <p:bldP spid="534555" grpId="0" build="p" autoUpdateAnimBg="0"/>
      <p:bldP spid="534559"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9200"/>
            <a:ext cx="8229600" cy="5257800"/>
          </a:xfrm>
        </p:spPr>
        <p:txBody>
          <a:bodyPr/>
          <a:lstStyle/>
          <a:p>
            <a:r>
              <a:rPr lang="en-US" altLang="zh-CN" sz="2400" dirty="0"/>
              <a:t>A collection of </a:t>
            </a:r>
            <a:r>
              <a:rPr lang="en-US" altLang="zh-CN" sz="2400" b="1" i="1" dirty="0">
                <a:solidFill>
                  <a:srgbClr val="FF0000"/>
                </a:solidFill>
              </a:rPr>
              <a:t>classes</a:t>
            </a:r>
            <a:r>
              <a:rPr lang="en-US" altLang="zh-CN" sz="2400" dirty="0"/>
              <a:t> and </a:t>
            </a:r>
            <a:r>
              <a:rPr lang="en-US" altLang="zh-CN" sz="2400" b="1" i="1" dirty="0">
                <a:solidFill>
                  <a:srgbClr val="FF0000"/>
                </a:solidFill>
              </a:rPr>
              <a:t>functions</a:t>
            </a:r>
            <a:r>
              <a:rPr lang="en-US" altLang="zh-CN" sz="2400" dirty="0"/>
              <a:t>, which are written in the core language and part of the C++ ISO Standard (98/11) itself.  Features of the C++ Standard Library are declared within the </a:t>
            </a:r>
            <a:r>
              <a:rPr lang="en-US" altLang="zh-CN" sz="2000" b="1" kern="1200" dirty="0" err="1">
                <a:solidFill>
                  <a:srgbClr val="FF0000"/>
                </a:solidFill>
                <a:latin typeface="Courier New"/>
                <a:cs typeface="Courier New"/>
              </a:rPr>
              <a:t>std</a:t>
            </a:r>
            <a:r>
              <a:rPr lang="en-US" altLang="zh-CN" sz="2400" dirty="0">
                <a:solidFill>
                  <a:srgbClr val="FF0000"/>
                </a:solidFill>
              </a:rPr>
              <a:t> </a:t>
            </a:r>
            <a:r>
              <a:rPr lang="en-US" altLang="zh-CN" sz="2400" b="1" i="1" dirty="0">
                <a:solidFill>
                  <a:srgbClr val="FF0000"/>
                </a:solidFill>
              </a:rPr>
              <a:t>namespace</a:t>
            </a:r>
          </a:p>
          <a:p>
            <a:pPr lvl="1"/>
            <a:r>
              <a:rPr lang="en-US" altLang="zh-CN" sz="2200" dirty="0"/>
              <a:t>Containers: vector, list, queue, stack, map, set, etc.</a:t>
            </a:r>
          </a:p>
          <a:p>
            <a:pPr lvl="1"/>
            <a:r>
              <a:rPr lang="en-US" altLang="zh-CN" sz="2200" dirty="0"/>
              <a:t>General: algorithm, functional, iterator, memory, etc.</a:t>
            </a:r>
          </a:p>
          <a:p>
            <a:pPr lvl="1"/>
            <a:r>
              <a:rPr lang="en-US" altLang="zh-CN" sz="2200" dirty="0"/>
              <a:t>Strings</a:t>
            </a:r>
          </a:p>
          <a:p>
            <a:pPr lvl="1"/>
            <a:r>
              <a:rPr lang="en-US" altLang="zh-CN" sz="2200" dirty="0"/>
              <a:t>Streams and Input/Output: </a:t>
            </a:r>
            <a:r>
              <a:rPr lang="en-US" altLang="zh-CN" sz="2200" dirty="0" err="1"/>
              <a:t>iostream</a:t>
            </a:r>
            <a:r>
              <a:rPr lang="en-US" altLang="zh-CN" sz="2200" dirty="0"/>
              <a:t>, </a:t>
            </a:r>
            <a:r>
              <a:rPr lang="en-US" altLang="zh-CN" sz="2200" dirty="0" err="1"/>
              <a:t>fstream</a:t>
            </a:r>
            <a:r>
              <a:rPr lang="en-US" altLang="zh-CN" sz="2200" dirty="0"/>
              <a:t>, </a:t>
            </a:r>
            <a:r>
              <a:rPr lang="en-US" altLang="zh-CN" sz="2200" dirty="0" err="1"/>
              <a:t>sstream</a:t>
            </a:r>
            <a:r>
              <a:rPr lang="en-US" altLang="zh-CN" sz="2200" dirty="0"/>
              <a:t>, etc.</a:t>
            </a:r>
          </a:p>
          <a:p>
            <a:pPr lvl="1"/>
            <a:r>
              <a:rPr lang="en-US" altLang="zh-CN" sz="2200" dirty="0"/>
              <a:t>Localization</a:t>
            </a:r>
          </a:p>
          <a:p>
            <a:pPr lvl="1"/>
            <a:r>
              <a:rPr lang="en-US" altLang="zh-CN" sz="2200" dirty="0"/>
              <a:t>Language support</a:t>
            </a:r>
          </a:p>
          <a:p>
            <a:pPr lvl="1"/>
            <a:r>
              <a:rPr lang="en-US" altLang="zh-CN" sz="2200" dirty="0"/>
              <a:t>Thread support library</a:t>
            </a:r>
          </a:p>
          <a:p>
            <a:pPr lvl="1"/>
            <a:r>
              <a:rPr lang="en-US" altLang="zh-CN" sz="2200" dirty="0" err="1"/>
              <a:t>Numerics</a:t>
            </a:r>
            <a:r>
              <a:rPr lang="en-US" altLang="zh-CN" sz="2200" dirty="0"/>
              <a:t> library</a:t>
            </a:r>
          </a:p>
          <a:p>
            <a:pPr lvl="1"/>
            <a:r>
              <a:rPr lang="en-US" altLang="zh-CN" sz="2200" dirty="0"/>
              <a:t>C standard library: </a:t>
            </a:r>
            <a:r>
              <a:rPr lang="en-US" altLang="zh-CN" sz="2200" dirty="0" err="1"/>
              <a:t>cmath</a:t>
            </a:r>
            <a:r>
              <a:rPr lang="en-US" altLang="zh-CN" sz="2200" dirty="0"/>
              <a:t>, cctype, </a:t>
            </a:r>
            <a:r>
              <a:rPr lang="en-US" altLang="zh-CN" sz="2200" dirty="0" err="1"/>
              <a:t>cstring</a:t>
            </a:r>
            <a:r>
              <a:rPr lang="en-US" altLang="zh-CN" sz="2200" dirty="0"/>
              <a:t>, </a:t>
            </a:r>
            <a:r>
              <a:rPr lang="en-US" altLang="zh-CN" sz="2200" dirty="0" err="1"/>
              <a:t>cstdio</a:t>
            </a:r>
            <a:r>
              <a:rPr lang="en-US" altLang="zh-CN" sz="2200" dirty="0"/>
              <a:t>, </a:t>
            </a:r>
            <a:r>
              <a:rPr lang="en-US" altLang="zh-CN" sz="2200" dirty="0" err="1"/>
              <a:t>cstdlib</a:t>
            </a:r>
            <a:r>
              <a:rPr lang="en-US" altLang="zh-CN" sz="2200" dirty="0"/>
              <a:t>, etc.</a:t>
            </a:r>
          </a:p>
        </p:txBody>
      </p:sp>
      <p:sp>
        <p:nvSpPr>
          <p:cNvPr id="2" name="标题 1"/>
          <p:cNvSpPr>
            <a:spLocks noGrp="1"/>
          </p:cNvSpPr>
          <p:nvPr>
            <p:ph type="title"/>
          </p:nvPr>
        </p:nvSpPr>
        <p:spPr>
          <a:xfrm>
            <a:off x="0" y="82899"/>
            <a:ext cx="9144000" cy="1143000"/>
          </a:xfrm>
        </p:spPr>
        <p:txBody>
          <a:bodyPr/>
          <a:lstStyle/>
          <a:p>
            <a:pPr rtl="0" eaLnBrk="0" fontAlgn="base" latinLnBrk="0" hangingPunct="0"/>
            <a:r>
              <a:rPr lang="en-US" altLang="zh-CN" sz="4000" b="0" i="0" spc="0" baseline="0" dirty="0">
                <a:ln>
                  <a:noFill/>
                </a:ln>
                <a:solidFill>
                  <a:srgbClr val="FF0000"/>
                </a:solidFill>
                <a:effectLst/>
                <a:latin typeface="Times New Roman" panose="02020603050405020304" pitchFamily="18" charset="0"/>
                <a:ea typeface="+mn-ea"/>
                <a:cs typeface="+mn-cs"/>
              </a:rPr>
              <a:t>Introduction to the C++ Libraries</a:t>
            </a:r>
            <a:endParaRPr lang="zh-CN" altLang="zh-CN" dirty="0">
              <a:effectLst/>
            </a:endParaRPr>
          </a:p>
        </p:txBody>
      </p:sp>
      <p:sp>
        <p:nvSpPr>
          <p:cNvPr id="4" name="矩形 3"/>
          <p:cNvSpPr/>
          <p:nvPr/>
        </p:nvSpPr>
        <p:spPr bwMode="auto">
          <a:xfrm>
            <a:off x="1230630" y="3611880"/>
            <a:ext cx="914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
        <p:nvSpPr>
          <p:cNvPr id="5" name="矩形 4"/>
          <p:cNvSpPr/>
          <p:nvPr/>
        </p:nvSpPr>
        <p:spPr bwMode="auto">
          <a:xfrm>
            <a:off x="4221480" y="6016996"/>
            <a:ext cx="17526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30352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latin typeface="Times New Roman" charset="0"/>
              </a:rPr>
              <a:t>The </a:t>
            </a:r>
            <a:r>
              <a:rPr lang="en-US" altLang="zh-CN" sz="3600" dirty="0">
                <a:solidFill>
                  <a:srgbClr val="FF0000"/>
                </a:solidFill>
                <a:latin typeface="Times New Roman" charset="0"/>
              </a:rPr>
              <a:t>Stanford </a:t>
            </a:r>
            <a:r>
              <a:rPr lang="en-US" sz="3600" b="1" dirty="0" err="1">
                <a:solidFill>
                  <a:srgbClr val="FF0000"/>
                </a:solidFill>
                <a:latin typeface="Courier New" charset="0"/>
              </a:rPr>
              <a:t>strlib.h</a:t>
            </a:r>
            <a:r>
              <a:rPr lang="en-US" sz="4000" dirty="0">
                <a:solidFill>
                  <a:srgbClr val="FF0000"/>
                </a:solidFill>
                <a:latin typeface="Times New Roman" charset="0"/>
              </a:rPr>
              <a:t> Interface</a:t>
            </a:r>
          </a:p>
        </p:txBody>
      </p:sp>
      <p:sp>
        <p:nvSpPr>
          <p:cNvPr id="502809" name="Rectangle 25"/>
          <p:cNvSpPr>
            <a:spLocks noChangeArrowheads="1"/>
          </p:cNvSpPr>
          <p:nvPr/>
        </p:nvSpPr>
        <p:spPr bwMode="auto">
          <a:xfrm>
            <a:off x="647701" y="1280659"/>
            <a:ext cx="7848599" cy="344374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1800" b="0" dirty="0">
              <a:solidFill>
                <a:srgbClr val="000000"/>
              </a:solidFill>
            </a:endParaRPr>
          </a:p>
        </p:txBody>
      </p:sp>
      <p:cxnSp>
        <p:nvCxnSpPr>
          <p:cNvPr id="42" name="Straight Connector 41"/>
          <p:cNvCxnSpPr/>
          <p:nvPr/>
        </p:nvCxnSpPr>
        <p:spPr bwMode="auto">
          <a:xfrm rot="10800000" flipH="1">
            <a:off x="647701" y="231330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10800000" flipH="1">
            <a:off x="647701" y="162487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6" name="TextBox 45"/>
          <p:cNvSpPr txBox="1"/>
          <p:nvPr/>
        </p:nvSpPr>
        <p:spPr>
          <a:xfrm>
            <a:off x="675520" y="1243390"/>
            <a:ext cx="3286880" cy="369332"/>
          </a:xfrm>
          <a:prstGeom prst="rect">
            <a:avLst/>
          </a:prstGeom>
          <a:noFill/>
        </p:spPr>
        <p:txBody>
          <a:bodyPr wrap="square" rtlCol="0">
            <a:spAutoFit/>
          </a:bodyPr>
          <a:lstStyle/>
          <a:p>
            <a:r>
              <a:rPr lang="en-US" sz="1800" dirty="0" err="1">
                <a:latin typeface="Courier New"/>
                <a:cs typeface="Courier New"/>
              </a:rPr>
              <a:t>integerToString(</a:t>
            </a:r>
            <a:r>
              <a:rPr lang="en-US" sz="1800" b="0" i="1" dirty="0" err="1">
                <a:latin typeface="Times New Roman"/>
                <a:cs typeface="Times New Roman"/>
              </a:rPr>
              <a:t>n</a:t>
            </a:r>
            <a:r>
              <a:rPr lang="en-US" sz="1800" dirty="0">
                <a:latin typeface="Courier New"/>
                <a:cs typeface="Courier New"/>
              </a:rPr>
              <a:t>)</a:t>
            </a:r>
          </a:p>
        </p:txBody>
      </p:sp>
      <p:sp>
        <p:nvSpPr>
          <p:cNvPr id="49" name="TextBox 48"/>
          <p:cNvSpPr txBox="1"/>
          <p:nvPr/>
        </p:nvSpPr>
        <p:spPr>
          <a:xfrm>
            <a:off x="3886200" y="1243390"/>
            <a:ext cx="4572000" cy="369332"/>
          </a:xfrm>
          <a:prstGeom prst="rect">
            <a:avLst/>
          </a:prstGeom>
          <a:noFill/>
        </p:spPr>
        <p:txBody>
          <a:bodyPr wrap="square" rtlCol="0">
            <a:spAutoFit/>
          </a:bodyPr>
          <a:lstStyle/>
          <a:p>
            <a:r>
              <a:rPr lang="en-US" sz="1800" b="0" dirty="0">
                <a:latin typeface="Times New Roman"/>
                <a:cs typeface="Times New Roman"/>
              </a:rPr>
              <a:t>Converts </a:t>
            </a:r>
            <a:r>
              <a:rPr lang="en-US" sz="1800" b="0" i="1" dirty="0" err="1">
                <a:latin typeface="Times New Roman"/>
                <a:cs typeface="Times New Roman"/>
              </a:rPr>
              <a:t>n</a:t>
            </a:r>
            <a:r>
              <a:rPr lang="en-US" sz="1800" b="0" dirty="0">
                <a:latin typeface="Times New Roman"/>
                <a:cs typeface="Times New Roman"/>
              </a:rPr>
              <a:t> to a C++ string.</a:t>
            </a:r>
            <a:endParaRPr lang="en-US" sz="1800" dirty="0">
              <a:latin typeface="Courier New"/>
              <a:cs typeface="Courier New"/>
            </a:endParaRPr>
          </a:p>
        </p:txBody>
      </p:sp>
      <p:sp>
        <p:nvSpPr>
          <p:cNvPr id="50" name="TextBox 49"/>
          <p:cNvSpPr txBox="1"/>
          <p:nvPr/>
        </p:nvSpPr>
        <p:spPr>
          <a:xfrm>
            <a:off x="675520" y="1584685"/>
            <a:ext cx="3286880" cy="369332"/>
          </a:xfrm>
          <a:prstGeom prst="rect">
            <a:avLst/>
          </a:prstGeom>
          <a:noFill/>
        </p:spPr>
        <p:txBody>
          <a:bodyPr wrap="square" rtlCol="0">
            <a:spAutoFit/>
          </a:bodyPr>
          <a:lstStyle/>
          <a:p>
            <a:r>
              <a:rPr lang="en-US" sz="1800" dirty="0" err="1">
                <a:latin typeface="Courier New"/>
                <a:cs typeface="Courier New"/>
              </a:rPr>
              <a:t>stringToInteger(</a:t>
            </a:r>
            <a:r>
              <a:rPr lang="en-US" sz="1800" b="0" i="1" dirty="0" err="1">
                <a:latin typeface="Times New Roman"/>
                <a:cs typeface="Times New Roman"/>
              </a:rPr>
              <a:t>str</a:t>
            </a:r>
            <a:r>
              <a:rPr lang="en-US" sz="1800" dirty="0">
                <a:latin typeface="Courier New"/>
                <a:cs typeface="Courier New"/>
              </a:rPr>
              <a:t>)</a:t>
            </a:r>
          </a:p>
        </p:txBody>
      </p:sp>
      <p:sp>
        <p:nvSpPr>
          <p:cNvPr id="51" name="TextBox 50"/>
          <p:cNvSpPr txBox="1"/>
          <p:nvPr/>
        </p:nvSpPr>
        <p:spPr>
          <a:xfrm>
            <a:off x="3886200" y="1584685"/>
            <a:ext cx="4572000" cy="369332"/>
          </a:xfrm>
          <a:prstGeom prst="rect">
            <a:avLst/>
          </a:prstGeom>
          <a:noFill/>
        </p:spPr>
        <p:txBody>
          <a:bodyPr wrap="square" rtlCol="0">
            <a:spAutoFit/>
          </a:bodyPr>
          <a:lstStyle/>
          <a:p>
            <a:r>
              <a:rPr lang="en-US" sz="1800" b="0" dirty="0">
                <a:latin typeface="Times New Roman"/>
                <a:cs typeface="Times New Roman"/>
              </a:rPr>
              <a:t>Converts the digits in </a:t>
            </a:r>
            <a:r>
              <a:rPr lang="en-US" sz="1800" b="0" i="1" dirty="0" err="1">
                <a:latin typeface="Times New Roman"/>
                <a:cs typeface="Times New Roman"/>
              </a:rPr>
              <a:t>str</a:t>
            </a:r>
            <a:r>
              <a:rPr lang="en-US" sz="1800" b="0" dirty="0">
                <a:latin typeface="Times New Roman"/>
                <a:cs typeface="Times New Roman"/>
              </a:rPr>
              <a:t> to an integer.</a:t>
            </a:r>
            <a:endParaRPr lang="en-US" sz="1800" dirty="0">
              <a:latin typeface="Courier New"/>
              <a:cs typeface="Courier New"/>
            </a:endParaRPr>
          </a:p>
        </p:txBody>
      </p:sp>
      <p:cxnSp>
        <p:nvCxnSpPr>
          <p:cNvPr id="85" name="Straight Connector 84"/>
          <p:cNvCxnSpPr/>
          <p:nvPr/>
        </p:nvCxnSpPr>
        <p:spPr bwMode="auto">
          <a:xfrm rot="10800000" flipH="1">
            <a:off x="647700" y="369016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rot="10800000" flipH="1">
            <a:off x="647701" y="4034380"/>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rot="10800000" flipH="1">
            <a:off x="647701" y="3345950"/>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8" name="TextBox 87"/>
          <p:cNvSpPr txBox="1"/>
          <p:nvPr/>
        </p:nvSpPr>
        <p:spPr>
          <a:xfrm>
            <a:off x="675520" y="2608570"/>
            <a:ext cx="3286880" cy="369332"/>
          </a:xfrm>
          <a:prstGeom prst="rect">
            <a:avLst/>
          </a:prstGeom>
          <a:noFill/>
        </p:spPr>
        <p:txBody>
          <a:bodyPr wrap="square" rtlCol="0">
            <a:spAutoFit/>
          </a:bodyPr>
          <a:lstStyle/>
          <a:p>
            <a:r>
              <a:rPr lang="en-US" sz="1800" dirty="0" err="1">
                <a:latin typeface="Courier New"/>
                <a:cs typeface="Courier New"/>
              </a:rPr>
              <a:t>toUpperCase(</a:t>
            </a:r>
            <a:r>
              <a:rPr lang="en-US" sz="1800" b="0" i="1" dirty="0" err="1">
                <a:latin typeface="Times New Roman"/>
                <a:cs typeface="Times New Roman"/>
              </a:rPr>
              <a:t>x</a:t>
            </a:r>
            <a:r>
              <a:rPr lang="en-US" sz="1800" dirty="0">
                <a:latin typeface="Courier New"/>
                <a:cs typeface="Courier New"/>
              </a:rPr>
              <a:t>)</a:t>
            </a:r>
          </a:p>
        </p:txBody>
      </p:sp>
      <p:sp>
        <p:nvSpPr>
          <p:cNvPr id="90" name="TextBox 89"/>
          <p:cNvSpPr txBox="1"/>
          <p:nvPr/>
        </p:nvSpPr>
        <p:spPr>
          <a:xfrm>
            <a:off x="3886200" y="2608570"/>
            <a:ext cx="4572000" cy="369332"/>
          </a:xfrm>
          <a:prstGeom prst="rect">
            <a:avLst/>
          </a:prstGeom>
          <a:noFill/>
        </p:spPr>
        <p:txBody>
          <a:bodyPr wrap="square" rtlCol="0">
            <a:spAutoFit/>
          </a:bodyPr>
          <a:lstStyle/>
          <a:p>
            <a:r>
              <a:rPr lang="en-US" sz="1800" b="0" dirty="0">
                <a:latin typeface="Times New Roman"/>
                <a:cs typeface="Times New Roman"/>
              </a:rPr>
              <a:t>Converts </a:t>
            </a:r>
            <a:r>
              <a:rPr lang="en-US" sz="1800" b="0" i="1" dirty="0" err="1">
                <a:latin typeface="Times New Roman"/>
                <a:cs typeface="Times New Roman"/>
              </a:rPr>
              <a:t>str</a:t>
            </a:r>
            <a:r>
              <a:rPr lang="en-US" sz="1800" b="0" dirty="0">
                <a:latin typeface="Times New Roman"/>
                <a:cs typeface="Times New Roman"/>
              </a:rPr>
              <a:t> to upper case.</a:t>
            </a:r>
            <a:endParaRPr lang="en-US" sz="1800" dirty="0">
              <a:latin typeface="Courier New"/>
              <a:cs typeface="Courier New"/>
            </a:endParaRPr>
          </a:p>
        </p:txBody>
      </p:sp>
      <p:sp>
        <p:nvSpPr>
          <p:cNvPr id="93" name="TextBox 92"/>
          <p:cNvSpPr txBox="1"/>
          <p:nvPr/>
        </p:nvSpPr>
        <p:spPr>
          <a:xfrm>
            <a:off x="675520" y="3303255"/>
            <a:ext cx="3286880" cy="369332"/>
          </a:xfrm>
          <a:prstGeom prst="rect">
            <a:avLst/>
          </a:prstGeom>
          <a:noFill/>
        </p:spPr>
        <p:txBody>
          <a:bodyPr wrap="square" rtlCol="0">
            <a:spAutoFit/>
          </a:bodyPr>
          <a:lstStyle/>
          <a:p>
            <a:r>
              <a:rPr lang="en-US" sz="1800" dirty="0">
                <a:latin typeface="Courier New"/>
                <a:cs typeface="Courier New"/>
              </a:rPr>
              <a:t>equalsIgnoreCase(</a:t>
            </a:r>
            <a:r>
              <a:rPr lang="en-US" sz="1800" b="0" i="1" dirty="0">
                <a:latin typeface="Times New Roman"/>
                <a:cs typeface="Times New Roman"/>
              </a:rPr>
              <a:t>s</a:t>
            </a:r>
            <a:r>
              <a:rPr lang="en-US" sz="1600" b="0" baseline="-25000" dirty="0">
                <a:latin typeface="Times New Roman"/>
                <a:cs typeface="Times New Roman"/>
              </a:rPr>
              <a:t>1</a:t>
            </a:r>
            <a:r>
              <a:rPr lang="en-US" sz="1800" dirty="0">
                <a:latin typeface="Courier New"/>
                <a:cs typeface="Courier New"/>
              </a:rPr>
              <a:t>,</a:t>
            </a:r>
            <a:r>
              <a:rPr lang="en-US" sz="1800" b="0" i="1" dirty="0">
                <a:latin typeface="Times New Roman"/>
                <a:cs typeface="Times New Roman"/>
              </a:rPr>
              <a:t> s</a:t>
            </a:r>
            <a:r>
              <a:rPr lang="en-US" sz="1600" b="0" baseline="-25000" dirty="0">
                <a:latin typeface="Times New Roman"/>
                <a:cs typeface="Times New Roman"/>
              </a:rPr>
              <a:t>2</a:t>
            </a:r>
            <a:r>
              <a:rPr lang="en-US" sz="1800" dirty="0">
                <a:latin typeface="Courier New"/>
                <a:cs typeface="Courier New"/>
              </a:rPr>
              <a:t>)</a:t>
            </a:r>
          </a:p>
        </p:txBody>
      </p:sp>
      <p:sp>
        <p:nvSpPr>
          <p:cNvPr id="94" name="TextBox 93"/>
          <p:cNvSpPr txBox="1"/>
          <p:nvPr/>
        </p:nvSpPr>
        <p:spPr>
          <a:xfrm>
            <a:off x="3886200" y="3303255"/>
            <a:ext cx="4572000" cy="369332"/>
          </a:xfrm>
          <a:prstGeom prst="rect">
            <a:avLst/>
          </a:prstGeom>
          <a:noFill/>
        </p:spPr>
        <p:txBody>
          <a:bodyPr wrap="square" rtlCol="0">
            <a:spAutoFit/>
          </a:bodyPr>
          <a:lstStyle/>
          <a:p>
            <a:r>
              <a:rPr lang="en-US" sz="1800" b="0" dirty="0">
                <a:latin typeface="Times New Roman"/>
                <a:cs typeface="Times New Roman"/>
              </a:rPr>
              <a:t>Compares </a:t>
            </a:r>
            <a:r>
              <a:rPr lang="en-US" sz="1800" b="0" i="1" dirty="0">
                <a:latin typeface="Times New Roman"/>
                <a:cs typeface="Times New Roman"/>
              </a:rPr>
              <a:t>s</a:t>
            </a:r>
            <a:r>
              <a:rPr lang="en-US" sz="1600" b="0" baseline="-25000" dirty="0">
                <a:latin typeface="Times New Roman"/>
                <a:cs typeface="Times New Roman"/>
              </a:rPr>
              <a:t>1</a:t>
            </a:r>
            <a:r>
              <a:rPr lang="en-US" sz="1800" b="0" dirty="0">
                <a:latin typeface="Times New Roman"/>
                <a:cs typeface="Times New Roman"/>
              </a:rPr>
              <a:t> and </a:t>
            </a:r>
            <a:r>
              <a:rPr lang="en-US" sz="1800" b="0" i="1" dirty="0">
                <a:latin typeface="Times New Roman"/>
                <a:cs typeface="Times New Roman"/>
              </a:rPr>
              <a:t>s</a:t>
            </a:r>
            <a:r>
              <a:rPr lang="en-US" sz="1600" b="0" baseline="-25000" dirty="0">
                <a:latin typeface="Times New Roman"/>
                <a:cs typeface="Times New Roman"/>
              </a:rPr>
              <a:t>2</a:t>
            </a:r>
            <a:r>
              <a:rPr lang="en-US" sz="1800" b="0" dirty="0">
                <a:latin typeface="Times New Roman"/>
                <a:cs typeface="Times New Roman"/>
              </a:rPr>
              <a:t> without regard to case.</a:t>
            </a:r>
            <a:endParaRPr lang="en-US" sz="1800" dirty="0">
              <a:latin typeface="Courier New"/>
              <a:cs typeface="Courier New"/>
            </a:endParaRPr>
          </a:p>
        </p:txBody>
      </p:sp>
      <p:sp>
        <p:nvSpPr>
          <p:cNvPr id="95" name="TextBox 94"/>
          <p:cNvSpPr txBox="1"/>
          <p:nvPr/>
        </p:nvSpPr>
        <p:spPr>
          <a:xfrm>
            <a:off x="675520" y="3644550"/>
            <a:ext cx="3286880" cy="369332"/>
          </a:xfrm>
          <a:prstGeom prst="rect">
            <a:avLst/>
          </a:prstGeom>
          <a:noFill/>
        </p:spPr>
        <p:txBody>
          <a:bodyPr wrap="square" rtlCol="0">
            <a:spAutoFit/>
          </a:bodyPr>
          <a:lstStyle/>
          <a:p>
            <a:r>
              <a:rPr lang="en-US" sz="1800" dirty="0" err="1">
                <a:latin typeface="Courier New"/>
                <a:cs typeface="Courier New"/>
              </a:rPr>
              <a:t>startsWith(</a:t>
            </a:r>
            <a:r>
              <a:rPr lang="en-US" sz="1800" b="0" i="1" dirty="0" err="1">
                <a:latin typeface="Times New Roman"/>
                <a:cs typeface="Times New Roman"/>
              </a:rPr>
              <a:t>str</a:t>
            </a:r>
            <a:r>
              <a:rPr lang="en-US" sz="1800" dirty="0">
                <a:latin typeface="Courier New"/>
                <a:cs typeface="Courier New"/>
              </a:rPr>
              <a:t>,</a:t>
            </a:r>
            <a:r>
              <a:rPr lang="en-US" sz="1800" b="0" i="1" dirty="0">
                <a:latin typeface="Times New Roman"/>
                <a:cs typeface="Times New Roman"/>
              </a:rPr>
              <a:t> prefix</a:t>
            </a:r>
            <a:r>
              <a:rPr lang="en-US" sz="1800" dirty="0">
                <a:latin typeface="Courier New"/>
                <a:cs typeface="Courier New"/>
              </a:rPr>
              <a:t>)</a:t>
            </a:r>
          </a:p>
        </p:txBody>
      </p:sp>
      <p:sp>
        <p:nvSpPr>
          <p:cNvPr id="96" name="TextBox 95"/>
          <p:cNvSpPr txBox="1"/>
          <p:nvPr/>
        </p:nvSpPr>
        <p:spPr>
          <a:xfrm>
            <a:off x="3886200" y="3644550"/>
            <a:ext cx="4572000" cy="369332"/>
          </a:xfrm>
          <a:prstGeom prst="rect">
            <a:avLst/>
          </a:prstGeom>
          <a:noFill/>
        </p:spPr>
        <p:txBody>
          <a:bodyPr wrap="square" rtlCol="0">
            <a:spAutoFit/>
          </a:bodyPr>
          <a:lstStyle/>
          <a:p>
            <a:r>
              <a:rPr lang="en-US" sz="1800" b="0" dirty="0">
                <a:latin typeface="Times New Roman"/>
                <a:cs typeface="Times New Roman"/>
              </a:rPr>
              <a:t>Returns </a:t>
            </a:r>
            <a:r>
              <a:rPr lang="en-US" sz="1600" dirty="0">
                <a:latin typeface="Courier New"/>
                <a:cs typeface="Courier New"/>
              </a:rPr>
              <a:t>true</a:t>
            </a:r>
            <a:r>
              <a:rPr lang="en-US" sz="1800" b="0" dirty="0">
                <a:latin typeface="Times New Roman"/>
                <a:cs typeface="Times New Roman"/>
              </a:rPr>
              <a:t> if </a:t>
            </a:r>
            <a:r>
              <a:rPr lang="en-US" sz="1800" b="0" i="1" dirty="0" err="1">
                <a:latin typeface="Times New Roman"/>
                <a:cs typeface="Times New Roman"/>
              </a:rPr>
              <a:t>str</a:t>
            </a:r>
            <a:r>
              <a:rPr lang="en-US" sz="1800" b="0" i="1" dirty="0">
                <a:latin typeface="Times New Roman"/>
                <a:cs typeface="Times New Roman"/>
              </a:rPr>
              <a:t> </a:t>
            </a:r>
            <a:r>
              <a:rPr lang="en-US" sz="1800" b="0" dirty="0">
                <a:latin typeface="Times New Roman"/>
                <a:cs typeface="Times New Roman"/>
              </a:rPr>
              <a:t>starts with </a:t>
            </a:r>
            <a:r>
              <a:rPr lang="en-US" sz="1800" b="0" i="1" dirty="0">
                <a:latin typeface="Times New Roman"/>
                <a:cs typeface="Times New Roman"/>
              </a:rPr>
              <a:t>prefix</a:t>
            </a:r>
            <a:r>
              <a:rPr lang="en-US" sz="1800" b="0" dirty="0">
                <a:latin typeface="Times New Roman"/>
                <a:cs typeface="Times New Roman"/>
              </a:rPr>
              <a:t>.</a:t>
            </a:r>
            <a:endParaRPr lang="en-US" sz="1800" dirty="0">
              <a:latin typeface="Courier New"/>
              <a:cs typeface="Courier New"/>
            </a:endParaRPr>
          </a:p>
        </p:txBody>
      </p:sp>
      <p:sp>
        <p:nvSpPr>
          <p:cNvPr id="102" name="TextBox 101"/>
          <p:cNvSpPr txBox="1"/>
          <p:nvPr/>
        </p:nvSpPr>
        <p:spPr>
          <a:xfrm>
            <a:off x="675520" y="4327144"/>
            <a:ext cx="1458080" cy="369332"/>
          </a:xfrm>
          <a:prstGeom prst="rect">
            <a:avLst/>
          </a:prstGeom>
          <a:noFill/>
        </p:spPr>
        <p:txBody>
          <a:bodyPr wrap="square" rtlCol="0">
            <a:spAutoFit/>
          </a:bodyPr>
          <a:lstStyle/>
          <a:p>
            <a:r>
              <a:rPr lang="en-US" sz="1800" dirty="0" err="1">
                <a:latin typeface="Courier New"/>
                <a:cs typeface="Courier New"/>
              </a:rPr>
              <a:t>trim(</a:t>
            </a:r>
            <a:r>
              <a:rPr lang="en-US" sz="1800" b="0" i="1" dirty="0" err="1">
                <a:latin typeface="Times New Roman"/>
                <a:cs typeface="Times New Roman"/>
              </a:rPr>
              <a:t>str</a:t>
            </a:r>
            <a:r>
              <a:rPr lang="en-US" sz="1800" dirty="0">
                <a:latin typeface="Courier New"/>
                <a:cs typeface="Courier New"/>
              </a:rPr>
              <a:t>)</a:t>
            </a:r>
          </a:p>
        </p:txBody>
      </p:sp>
      <p:sp>
        <p:nvSpPr>
          <p:cNvPr id="104" name="TextBox 103"/>
          <p:cNvSpPr txBox="1"/>
          <p:nvPr/>
        </p:nvSpPr>
        <p:spPr>
          <a:xfrm>
            <a:off x="3886200" y="4327144"/>
            <a:ext cx="4648200" cy="369332"/>
          </a:xfrm>
          <a:prstGeom prst="rect">
            <a:avLst/>
          </a:prstGeom>
          <a:noFill/>
        </p:spPr>
        <p:txBody>
          <a:bodyPr wrap="square" rtlCol="0">
            <a:spAutoFit/>
          </a:bodyPr>
          <a:lstStyle/>
          <a:p>
            <a:r>
              <a:rPr lang="en-US" sz="1800" b="0" dirty="0">
                <a:latin typeface="Times New Roman"/>
                <a:cs typeface="Times New Roman"/>
              </a:rPr>
              <a:t>Returns a string removing spaces from the ends.</a:t>
            </a:r>
            <a:endParaRPr lang="en-US" sz="1800" dirty="0">
              <a:latin typeface="Courier New"/>
              <a:cs typeface="Courier New"/>
            </a:endParaRPr>
          </a:p>
        </p:txBody>
      </p:sp>
      <p:sp>
        <p:nvSpPr>
          <p:cNvPr id="57" name="TextBox 56"/>
          <p:cNvSpPr txBox="1"/>
          <p:nvPr/>
        </p:nvSpPr>
        <p:spPr>
          <a:xfrm>
            <a:off x="677335" y="1925980"/>
            <a:ext cx="3286880" cy="369332"/>
          </a:xfrm>
          <a:prstGeom prst="rect">
            <a:avLst/>
          </a:prstGeom>
          <a:noFill/>
        </p:spPr>
        <p:txBody>
          <a:bodyPr wrap="square" rtlCol="0">
            <a:spAutoFit/>
          </a:bodyPr>
          <a:lstStyle/>
          <a:p>
            <a:r>
              <a:rPr lang="en-US" sz="1800" dirty="0" err="1">
                <a:latin typeface="Courier New"/>
                <a:cs typeface="Courier New"/>
              </a:rPr>
              <a:t>realToString(</a:t>
            </a:r>
            <a:r>
              <a:rPr lang="en-US" sz="1800" b="0" i="1" dirty="0" err="1">
                <a:latin typeface="Times New Roman"/>
                <a:cs typeface="Times New Roman"/>
              </a:rPr>
              <a:t>d</a:t>
            </a:r>
            <a:r>
              <a:rPr lang="en-US" sz="1800" dirty="0">
                <a:latin typeface="Courier New"/>
                <a:cs typeface="Courier New"/>
              </a:rPr>
              <a:t>)</a:t>
            </a:r>
          </a:p>
        </p:txBody>
      </p:sp>
      <p:sp>
        <p:nvSpPr>
          <p:cNvPr id="58" name="TextBox 57"/>
          <p:cNvSpPr txBox="1"/>
          <p:nvPr/>
        </p:nvSpPr>
        <p:spPr>
          <a:xfrm>
            <a:off x="3888015" y="1925980"/>
            <a:ext cx="4572000" cy="369332"/>
          </a:xfrm>
          <a:prstGeom prst="rect">
            <a:avLst/>
          </a:prstGeom>
          <a:noFill/>
        </p:spPr>
        <p:txBody>
          <a:bodyPr wrap="square" rtlCol="0">
            <a:spAutoFit/>
          </a:bodyPr>
          <a:lstStyle/>
          <a:p>
            <a:r>
              <a:rPr lang="en-US" sz="1800" b="0" dirty="0">
                <a:latin typeface="Times New Roman"/>
                <a:cs typeface="Times New Roman"/>
              </a:rPr>
              <a:t>Converts </a:t>
            </a:r>
            <a:r>
              <a:rPr lang="en-US" sz="1800" b="0" i="1" dirty="0" err="1">
                <a:latin typeface="Times New Roman"/>
                <a:cs typeface="Times New Roman"/>
              </a:rPr>
              <a:t>d</a:t>
            </a:r>
            <a:r>
              <a:rPr lang="en-US" sz="1800" b="0" dirty="0">
                <a:latin typeface="Times New Roman"/>
                <a:cs typeface="Times New Roman"/>
              </a:rPr>
              <a:t> to a C++ string.</a:t>
            </a:r>
            <a:endParaRPr lang="en-US" sz="1800" dirty="0">
              <a:latin typeface="Courier New"/>
              <a:cs typeface="Courier New"/>
            </a:endParaRPr>
          </a:p>
        </p:txBody>
      </p:sp>
      <p:sp>
        <p:nvSpPr>
          <p:cNvPr id="59" name="TextBox 58"/>
          <p:cNvSpPr txBox="1"/>
          <p:nvPr/>
        </p:nvSpPr>
        <p:spPr>
          <a:xfrm>
            <a:off x="677335" y="2267275"/>
            <a:ext cx="3286880" cy="369332"/>
          </a:xfrm>
          <a:prstGeom prst="rect">
            <a:avLst/>
          </a:prstGeom>
          <a:noFill/>
        </p:spPr>
        <p:txBody>
          <a:bodyPr wrap="square" rtlCol="0">
            <a:spAutoFit/>
          </a:bodyPr>
          <a:lstStyle/>
          <a:p>
            <a:r>
              <a:rPr lang="en-US" sz="1800" dirty="0" err="1">
                <a:latin typeface="Courier New"/>
                <a:cs typeface="Courier New"/>
              </a:rPr>
              <a:t>stringToReal(</a:t>
            </a:r>
            <a:r>
              <a:rPr lang="en-US" sz="1800" b="0" i="1" dirty="0" err="1">
                <a:latin typeface="Times New Roman"/>
                <a:cs typeface="Times New Roman"/>
              </a:rPr>
              <a:t>str</a:t>
            </a:r>
            <a:r>
              <a:rPr lang="en-US" sz="1800" dirty="0">
                <a:latin typeface="Courier New"/>
                <a:cs typeface="Courier New"/>
              </a:rPr>
              <a:t>)</a:t>
            </a:r>
          </a:p>
        </p:txBody>
      </p:sp>
      <p:sp>
        <p:nvSpPr>
          <p:cNvPr id="60" name="TextBox 59"/>
          <p:cNvSpPr txBox="1"/>
          <p:nvPr/>
        </p:nvSpPr>
        <p:spPr>
          <a:xfrm>
            <a:off x="3888015" y="2267275"/>
            <a:ext cx="4572000" cy="369332"/>
          </a:xfrm>
          <a:prstGeom prst="rect">
            <a:avLst/>
          </a:prstGeom>
          <a:noFill/>
        </p:spPr>
        <p:txBody>
          <a:bodyPr wrap="square" rtlCol="0">
            <a:spAutoFit/>
          </a:bodyPr>
          <a:lstStyle/>
          <a:p>
            <a:r>
              <a:rPr lang="en-US" sz="1800" b="0" dirty="0">
                <a:latin typeface="Times New Roman"/>
                <a:cs typeface="Times New Roman"/>
              </a:rPr>
              <a:t>Converts the digits in </a:t>
            </a:r>
            <a:r>
              <a:rPr lang="en-US" sz="1800" b="0" i="1" dirty="0" err="1">
                <a:latin typeface="Times New Roman"/>
                <a:cs typeface="Times New Roman"/>
              </a:rPr>
              <a:t>str</a:t>
            </a:r>
            <a:r>
              <a:rPr lang="en-US" sz="1800" b="0" dirty="0">
                <a:latin typeface="Times New Roman"/>
                <a:cs typeface="Times New Roman"/>
              </a:rPr>
              <a:t> to floating point.</a:t>
            </a:r>
            <a:endParaRPr lang="en-US" sz="1800" dirty="0">
              <a:latin typeface="Courier New"/>
              <a:cs typeface="Courier New"/>
            </a:endParaRPr>
          </a:p>
        </p:txBody>
      </p:sp>
      <p:sp>
        <p:nvSpPr>
          <p:cNvPr id="61" name="TextBox 60"/>
          <p:cNvSpPr txBox="1"/>
          <p:nvPr/>
        </p:nvSpPr>
        <p:spPr>
          <a:xfrm>
            <a:off x="673705" y="2949865"/>
            <a:ext cx="3286880" cy="369332"/>
          </a:xfrm>
          <a:prstGeom prst="rect">
            <a:avLst/>
          </a:prstGeom>
          <a:noFill/>
        </p:spPr>
        <p:txBody>
          <a:bodyPr wrap="square" rtlCol="0">
            <a:spAutoFit/>
          </a:bodyPr>
          <a:lstStyle/>
          <a:p>
            <a:r>
              <a:rPr lang="en-US" sz="1800" dirty="0" err="1">
                <a:latin typeface="Courier New"/>
                <a:cs typeface="Courier New"/>
              </a:rPr>
              <a:t>toLowerCase(</a:t>
            </a:r>
            <a:r>
              <a:rPr lang="en-US" sz="1800" b="0" i="1" dirty="0" err="1">
                <a:latin typeface="Times New Roman"/>
                <a:cs typeface="Times New Roman"/>
              </a:rPr>
              <a:t>x</a:t>
            </a:r>
            <a:r>
              <a:rPr lang="en-US" sz="1800" dirty="0">
                <a:latin typeface="Courier New"/>
                <a:cs typeface="Courier New"/>
              </a:rPr>
              <a:t>)</a:t>
            </a:r>
          </a:p>
        </p:txBody>
      </p:sp>
      <p:sp>
        <p:nvSpPr>
          <p:cNvPr id="62" name="TextBox 61"/>
          <p:cNvSpPr txBox="1"/>
          <p:nvPr/>
        </p:nvSpPr>
        <p:spPr>
          <a:xfrm>
            <a:off x="3884385" y="2949865"/>
            <a:ext cx="4572000" cy="369332"/>
          </a:xfrm>
          <a:prstGeom prst="rect">
            <a:avLst/>
          </a:prstGeom>
          <a:noFill/>
        </p:spPr>
        <p:txBody>
          <a:bodyPr wrap="square" rtlCol="0">
            <a:spAutoFit/>
          </a:bodyPr>
          <a:lstStyle/>
          <a:p>
            <a:r>
              <a:rPr lang="en-US" sz="1800" b="0" dirty="0">
                <a:latin typeface="Times New Roman"/>
                <a:cs typeface="Times New Roman"/>
              </a:rPr>
              <a:t>Converts </a:t>
            </a:r>
            <a:r>
              <a:rPr lang="en-US" sz="1800" b="0" i="1" dirty="0" err="1">
                <a:latin typeface="Times New Roman"/>
                <a:cs typeface="Times New Roman"/>
              </a:rPr>
              <a:t>str</a:t>
            </a:r>
            <a:r>
              <a:rPr lang="en-US" sz="1800" b="0" dirty="0">
                <a:latin typeface="Times New Roman"/>
                <a:cs typeface="Times New Roman"/>
              </a:rPr>
              <a:t> to lower case.</a:t>
            </a:r>
            <a:endParaRPr lang="en-US" sz="1800" dirty="0">
              <a:latin typeface="Courier New"/>
              <a:cs typeface="Courier New"/>
            </a:endParaRPr>
          </a:p>
        </p:txBody>
      </p:sp>
      <p:sp>
        <p:nvSpPr>
          <p:cNvPr id="63" name="TextBox 62"/>
          <p:cNvSpPr txBox="1"/>
          <p:nvPr/>
        </p:nvSpPr>
        <p:spPr>
          <a:xfrm>
            <a:off x="673705" y="3985845"/>
            <a:ext cx="3286880" cy="369332"/>
          </a:xfrm>
          <a:prstGeom prst="rect">
            <a:avLst/>
          </a:prstGeom>
          <a:noFill/>
        </p:spPr>
        <p:txBody>
          <a:bodyPr wrap="square" rtlCol="0">
            <a:spAutoFit/>
          </a:bodyPr>
          <a:lstStyle/>
          <a:p>
            <a:r>
              <a:rPr lang="en-US" sz="1800" dirty="0" err="1">
                <a:latin typeface="Courier New"/>
                <a:cs typeface="Courier New"/>
              </a:rPr>
              <a:t>endsWith(</a:t>
            </a:r>
            <a:r>
              <a:rPr lang="en-US" sz="1800" b="0" i="1" dirty="0" err="1">
                <a:latin typeface="Times New Roman"/>
                <a:cs typeface="Times New Roman"/>
              </a:rPr>
              <a:t>str</a:t>
            </a:r>
            <a:r>
              <a:rPr lang="en-US" sz="1800" dirty="0">
                <a:latin typeface="Courier New"/>
                <a:cs typeface="Courier New"/>
              </a:rPr>
              <a:t>,</a:t>
            </a:r>
            <a:r>
              <a:rPr lang="en-US" sz="1800" b="0" i="1" dirty="0">
                <a:latin typeface="Times New Roman"/>
                <a:cs typeface="Times New Roman"/>
              </a:rPr>
              <a:t> suffix</a:t>
            </a:r>
            <a:r>
              <a:rPr lang="en-US" sz="1800" dirty="0">
                <a:latin typeface="Courier New"/>
                <a:cs typeface="Courier New"/>
              </a:rPr>
              <a:t>)</a:t>
            </a:r>
          </a:p>
        </p:txBody>
      </p:sp>
      <p:sp>
        <p:nvSpPr>
          <p:cNvPr id="64" name="TextBox 63"/>
          <p:cNvSpPr txBox="1"/>
          <p:nvPr/>
        </p:nvSpPr>
        <p:spPr>
          <a:xfrm>
            <a:off x="3884385" y="3985845"/>
            <a:ext cx="4572000" cy="369332"/>
          </a:xfrm>
          <a:prstGeom prst="rect">
            <a:avLst/>
          </a:prstGeom>
          <a:noFill/>
        </p:spPr>
        <p:txBody>
          <a:bodyPr wrap="square" rtlCol="0">
            <a:spAutoFit/>
          </a:bodyPr>
          <a:lstStyle/>
          <a:p>
            <a:r>
              <a:rPr lang="en-US" sz="1800" b="0" dirty="0">
                <a:latin typeface="Times New Roman"/>
                <a:cs typeface="Times New Roman"/>
              </a:rPr>
              <a:t>Returns </a:t>
            </a:r>
            <a:r>
              <a:rPr lang="en-US" sz="1600" dirty="0">
                <a:latin typeface="Courier New"/>
                <a:cs typeface="Courier New"/>
              </a:rPr>
              <a:t>true</a:t>
            </a:r>
            <a:r>
              <a:rPr lang="en-US" sz="1800" b="0" dirty="0">
                <a:latin typeface="Times New Roman"/>
                <a:cs typeface="Times New Roman"/>
              </a:rPr>
              <a:t> if </a:t>
            </a:r>
            <a:r>
              <a:rPr lang="en-US" sz="1800" b="0" i="1" dirty="0" err="1">
                <a:latin typeface="Times New Roman"/>
                <a:cs typeface="Times New Roman"/>
              </a:rPr>
              <a:t>str</a:t>
            </a:r>
            <a:r>
              <a:rPr lang="en-US" sz="1800" b="0" i="1">
                <a:latin typeface="Times New Roman"/>
                <a:cs typeface="Times New Roman"/>
              </a:rPr>
              <a:t> </a:t>
            </a:r>
            <a:r>
              <a:rPr lang="en-US" sz="1800" b="0">
                <a:latin typeface="Times New Roman"/>
                <a:cs typeface="Times New Roman"/>
              </a:rPr>
              <a:t>ends with </a:t>
            </a:r>
            <a:r>
              <a:rPr lang="en-US" sz="1800" b="0" i="1" dirty="0">
                <a:latin typeface="Times New Roman"/>
                <a:cs typeface="Times New Roman"/>
              </a:rPr>
              <a:t>suffix</a:t>
            </a:r>
            <a:r>
              <a:rPr lang="en-US" sz="1800" b="0" dirty="0">
                <a:latin typeface="Times New Roman"/>
                <a:cs typeface="Times New Roman"/>
              </a:rPr>
              <a:t>.</a:t>
            </a:r>
            <a:endParaRPr lang="en-US" sz="1800" dirty="0">
              <a:latin typeface="Courier New"/>
              <a:cs typeface="Courier New"/>
            </a:endParaRPr>
          </a:p>
        </p:txBody>
      </p:sp>
      <p:cxnSp>
        <p:nvCxnSpPr>
          <p:cNvPr id="48" name="Straight Connector 47"/>
          <p:cNvCxnSpPr/>
          <p:nvPr/>
        </p:nvCxnSpPr>
        <p:spPr bwMode="auto">
          <a:xfrm rot="5400000">
            <a:off x="2095500" y="3009900"/>
            <a:ext cx="3429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p:cNvCxnSpPr/>
          <p:nvPr/>
        </p:nvCxnSpPr>
        <p:spPr bwMode="auto">
          <a:xfrm rot="10800000" flipH="1">
            <a:off x="647701" y="437859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rot="10800000" flipH="1">
            <a:off x="647701" y="3001735"/>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rot="10800000" flipH="1">
            <a:off x="647701" y="2657520"/>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rot="10800000" flipH="1">
            <a:off x="647701" y="1969090"/>
            <a:ext cx="7848599"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dirty="0">
                <a:solidFill>
                  <a:srgbClr val="FF0000"/>
                </a:solidFill>
              </a:rPr>
              <a:t>The End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Using strings in C and C++</a:t>
            </a:r>
          </a:p>
        </p:txBody>
      </p:sp>
      <p:sp>
        <p:nvSpPr>
          <p:cNvPr id="544771" name="Rectangle 3"/>
          <p:cNvSpPr>
            <a:spLocks noChangeArrowheads="1"/>
          </p:cNvSpPr>
          <p:nvPr/>
        </p:nvSpPr>
        <p:spPr bwMode="auto">
          <a:xfrm>
            <a:off x="482600" y="1066800"/>
            <a:ext cx="8128000" cy="4724400"/>
          </a:xfrm>
          <a:prstGeom prst="rect">
            <a:avLst/>
          </a:prstGeom>
          <a:noFill/>
          <a:ln w="9525">
            <a:noFill/>
            <a:miter lim="800000"/>
            <a:headEnd/>
            <a:tailEnd/>
          </a:ln>
          <a:effectLst/>
        </p:spPr>
        <p:txBody>
          <a:bodyPr>
            <a:prstTxWarp prst="textNoShape">
              <a:avLst/>
            </a:prstTxWarp>
          </a:bodyPr>
          <a:lstStyle/>
          <a:p>
            <a:pPr marL="342900" indent="-342900">
              <a:spcBef>
                <a:spcPts val="0"/>
              </a:spcBef>
              <a:spcAft>
                <a:spcPts val="1200"/>
              </a:spcAft>
              <a:buClr>
                <a:schemeClr val="tx1"/>
              </a:buClr>
              <a:buFontTx/>
              <a:buChar char="•"/>
            </a:pPr>
            <a:r>
              <a:rPr lang="en-US" altLang="zh-CN" sz="2400" b="0" dirty="0">
                <a:solidFill>
                  <a:srgbClr val="FF0000"/>
                </a:solidFill>
              </a:rPr>
              <a:t>Text data</a:t>
            </a:r>
            <a:r>
              <a:rPr lang="en-US" altLang="zh-CN" sz="2400" b="0" dirty="0">
                <a:solidFill>
                  <a:srgbClr val="000000"/>
                </a:solidFill>
              </a:rPr>
              <a:t> nowadays are as important as </a:t>
            </a:r>
            <a:r>
              <a:rPr lang="en-US" altLang="zh-CN" sz="2400" b="0" dirty="0">
                <a:solidFill>
                  <a:srgbClr val="FF0000"/>
                </a:solidFill>
              </a:rPr>
              <a:t>numeric data</a:t>
            </a:r>
            <a:r>
              <a:rPr lang="en-US" altLang="zh-CN" sz="2400" b="0" dirty="0">
                <a:solidFill>
                  <a:srgbClr val="000000"/>
                </a:solidFill>
              </a:rPr>
              <a:t>.  Almost any program that you write in any modern language is likely to use string data at some point, even if it is only to display instructions to the user or to label results.</a:t>
            </a:r>
          </a:p>
          <a:p>
            <a:pPr marL="342900" indent="-342900">
              <a:spcBef>
                <a:spcPts val="0"/>
              </a:spcBef>
              <a:spcAft>
                <a:spcPts val="1200"/>
              </a:spcAft>
              <a:buFontTx/>
              <a:buChar char="•"/>
            </a:pPr>
            <a:r>
              <a:rPr lang="en-US" sz="2400" b="0" dirty="0">
                <a:solidFill>
                  <a:srgbClr val="000000"/>
                </a:solidFill>
              </a:rPr>
              <a:t>Conceptually, a </a:t>
            </a:r>
            <a:r>
              <a:rPr lang="en-US" sz="2400" i="1" dirty="0">
                <a:solidFill>
                  <a:srgbClr val="FF0000"/>
                </a:solidFill>
              </a:rPr>
              <a:t>string</a:t>
            </a:r>
            <a:r>
              <a:rPr lang="en-US" sz="2400" b="0" dirty="0">
                <a:solidFill>
                  <a:srgbClr val="000000"/>
                </a:solidFill>
              </a:rPr>
              <a:t> is simply </a:t>
            </a:r>
            <a:r>
              <a:rPr lang="en-US" sz="2400" b="0" dirty="0">
                <a:solidFill>
                  <a:srgbClr val="FF0000"/>
                </a:solidFill>
              </a:rPr>
              <a:t>a sequence of </a:t>
            </a:r>
            <a:r>
              <a:rPr lang="en-US" sz="2400" i="1" dirty="0">
                <a:solidFill>
                  <a:srgbClr val="FF0000"/>
                </a:solidFill>
              </a:rPr>
              <a:t>characters</a:t>
            </a:r>
            <a:r>
              <a:rPr lang="en-US" sz="2400" b="0" dirty="0">
                <a:solidFill>
                  <a:srgbClr val="000000"/>
                </a:solidFill>
              </a:rPr>
              <a:t>, which is precisely how strings are implemented in C.</a:t>
            </a:r>
          </a:p>
          <a:p>
            <a:pPr marL="342900" lvl="0" indent="-342900">
              <a:spcBef>
                <a:spcPts val="0"/>
              </a:spcBef>
              <a:spcAft>
                <a:spcPts val="1200"/>
              </a:spcAft>
              <a:buFontTx/>
              <a:buChar char="•"/>
            </a:pPr>
            <a:r>
              <a:rPr lang="en-US" altLang="zh-CN" sz="2400" b="0" dirty="0">
                <a:solidFill>
                  <a:srgbClr val="000000"/>
                </a:solidFill>
              </a:rPr>
              <a:t>As a newly designed language, especially one to extend C with the object-oriented programming paradigm, C++ supports a higher-level view of strings, as </a:t>
            </a:r>
            <a:r>
              <a:rPr lang="en-US" altLang="zh-CN" sz="2400" i="1" dirty="0">
                <a:solidFill>
                  <a:srgbClr val="FF0000"/>
                </a:solidFill>
              </a:rPr>
              <a:t>objects</a:t>
            </a:r>
            <a:r>
              <a:rPr lang="en-US" altLang="zh-CN" sz="2400" b="0" dirty="0">
                <a:solidFill>
                  <a:srgbClr val="000000"/>
                </a:solidFill>
              </a:rPr>
              <a:t>.</a:t>
            </a:r>
          </a:p>
          <a:p>
            <a:pPr marL="342900" lvl="0" indent="-342900">
              <a:spcBef>
                <a:spcPts val="0"/>
              </a:spcBef>
              <a:spcAft>
                <a:spcPts val="1200"/>
              </a:spcAft>
              <a:buFontTx/>
              <a:buChar char="•"/>
            </a:pPr>
            <a:r>
              <a:rPr lang="en-US" altLang="zh-CN" sz="2400" b="0" dirty="0">
                <a:solidFill>
                  <a:srgbClr val="000000"/>
                </a:solidFill>
              </a:rPr>
              <a:t>The different strategies used by C and C++ on strings show the differences between different </a:t>
            </a:r>
            <a:r>
              <a:rPr lang="en-US" altLang="zh-CN" sz="2400" i="1" dirty="0">
                <a:solidFill>
                  <a:srgbClr val="FF0000"/>
                </a:solidFill>
              </a:rPr>
              <a:t>programming paradigms</a:t>
            </a:r>
            <a:r>
              <a:rPr lang="en-US" altLang="zh-CN" sz="2400" b="0" dirty="0">
                <a:solidFill>
                  <a:srgbClr val="000000"/>
                </a:solidFill>
              </a:rPr>
              <a:t>.</a:t>
            </a:r>
          </a:p>
        </p:txBody>
      </p:sp>
    </p:spTree>
    <p:extLst>
      <p:ext uri="{BB962C8B-B14F-4D97-AF65-F5344CB8AC3E}">
        <p14:creationId xmlns:p14="http://schemas.microsoft.com/office/powerpoint/2010/main" val="276437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47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47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4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76200"/>
            <a:ext cx="9144000" cy="1143000"/>
          </a:xfrm>
          <a:noFill/>
        </p:spPr>
        <p:txBody>
          <a:bodyPr/>
          <a:lstStyle/>
          <a:p>
            <a:r>
              <a:rPr lang="en-US" sz="4000" dirty="0">
                <a:solidFill>
                  <a:srgbClr val="FF0000"/>
                </a:solidFill>
              </a:rPr>
              <a:t>Characters</a:t>
            </a:r>
            <a:endParaRPr lang="en-US" dirty="0">
              <a:solidFill>
                <a:schemeClr val="tx1"/>
              </a:solidFill>
            </a:endParaRPr>
          </a:p>
        </p:txBody>
      </p:sp>
      <p:sp>
        <p:nvSpPr>
          <p:cNvPr id="28675" name="Rectangle 3"/>
          <p:cNvSpPr>
            <a:spLocks noChangeArrowheads="1"/>
          </p:cNvSpPr>
          <p:nvPr/>
        </p:nvSpPr>
        <p:spPr bwMode="auto">
          <a:xfrm>
            <a:off x="482600" y="1155700"/>
            <a:ext cx="8128000" cy="5397500"/>
          </a:xfrm>
          <a:prstGeom prst="rect">
            <a:avLst/>
          </a:prstGeom>
          <a:noFill/>
          <a:ln w="9525">
            <a:noFill/>
            <a:miter lim="800000"/>
            <a:headEnd/>
            <a:tailEnd/>
          </a:ln>
        </p:spPr>
        <p:txBody>
          <a:bodyPr>
            <a:prstTxWarp prst="textNoShape">
              <a:avLst/>
            </a:prstTxWarp>
          </a:bodyPr>
          <a:lstStyle/>
          <a:p>
            <a:pPr marL="342900" marR="0" lvl="0" indent="-342900"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Both C and C++ use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ASCII (</a:t>
            </a:r>
            <a:r>
              <a:rPr kumimoji="0" lang="en-US" sz="2400" b="0" i="1" u="none" strike="noStrike" kern="1200" cap="none" spc="0" normalizeH="0" baseline="0" noProof="0" dirty="0">
                <a:ln>
                  <a:noFill/>
                </a:ln>
                <a:solidFill>
                  <a:srgbClr val="FF0000"/>
                </a:solidFill>
                <a:effectLst/>
                <a:uLnTx/>
                <a:uFillTx/>
                <a:latin typeface="Times New Roman" charset="0"/>
                <a:ea typeface="+mn-ea"/>
                <a:cs typeface="+mn-cs"/>
              </a:rPr>
              <a:t>American Standard Code for Information Interchange</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as their encoding for character representation.  The data type </a:t>
            </a:r>
            <a:r>
              <a:rPr kumimoji="0" lang="en-US" sz="2000" b="1" i="0" u="none" strike="noStrike" kern="1200" cap="none" spc="0" normalizeH="0" baseline="0" noProof="0" dirty="0">
                <a:ln>
                  <a:noFill/>
                </a:ln>
                <a:solidFill>
                  <a:srgbClr val="FF0000"/>
                </a:solidFill>
                <a:effectLst/>
                <a:uLnTx/>
                <a:uFillTx/>
                <a:latin typeface="Courier New"/>
                <a:ea typeface="+mn-ea"/>
                <a:cs typeface="Courier New"/>
              </a:rPr>
              <a:t>char</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therefore fits in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a single eight-bit byte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p>
          <a:p>
            <a:pPr marL="342900" indent="-342900">
              <a:lnSpc>
                <a:spcPct val="85000"/>
              </a:lnSpc>
              <a:spcAft>
                <a:spcPct val="50000"/>
              </a:spcAft>
              <a:buFontTx/>
              <a:buChar char="•"/>
              <a:defRPr/>
            </a:pPr>
            <a:r>
              <a:rPr lang="en-US" altLang="zh-CN" sz="2400" b="0" dirty="0">
                <a:solidFill>
                  <a:srgbClr val="000000"/>
                </a:solidFill>
              </a:rPr>
              <a:t>With </a:t>
            </a:r>
            <a:r>
              <a:rPr lang="en-US" altLang="zh-CN" sz="2400" b="0" dirty="0">
                <a:solidFill>
                  <a:srgbClr val="FF0000"/>
                </a:solidFill>
              </a:rPr>
              <a:t>only 256 possible characters</a:t>
            </a:r>
            <a:r>
              <a:rPr lang="en-US" altLang="zh-CN" sz="2400" b="0" dirty="0">
                <a:solidFill>
                  <a:srgbClr val="000000"/>
                </a:solidFill>
              </a:rPr>
              <a:t>, ASCII is inadequate to represent the many alphabets in use throughout the world.  In most modern language, ASCII has been superseded by </a:t>
            </a:r>
            <a:r>
              <a:rPr lang="en-US" altLang="zh-CN" sz="2400" b="0" dirty="0">
                <a:solidFill>
                  <a:srgbClr val="FF0000"/>
                </a:solidFill>
              </a:rPr>
              <a:t>Unicode</a:t>
            </a:r>
            <a:r>
              <a:rPr lang="en-US" altLang="zh-CN" sz="2400" b="0" dirty="0">
                <a:solidFill>
                  <a:srgbClr val="000000"/>
                </a:solidFill>
              </a:rPr>
              <a:t>, which permits a much larger number of characters.</a:t>
            </a:r>
          </a:p>
          <a:p>
            <a:pPr marL="342900" indent="-342900">
              <a:lnSpc>
                <a:spcPct val="85000"/>
              </a:lnSpc>
              <a:spcAft>
                <a:spcPct val="50000"/>
              </a:spcAft>
              <a:buFontTx/>
              <a:buChar char="•"/>
              <a:defRPr/>
            </a:pPr>
            <a:r>
              <a:rPr lang="en-US" altLang="zh-CN" sz="2400" b="0" dirty="0">
                <a:solidFill>
                  <a:srgbClr val="000000"/>
                </a:solidFill>
              </a:rPr>
              <a:t>Even though the weaknesses in the ASCII encoding were clear at the time C++ was designed, changing the definition of </a:t>
            </a:r>
            <a:r>
              <a:rPr lang="en-US" altLang="zh-CN" sz="2000" dirty="0">
                <a:solidFill>
                  <a:srgbClr val="000000"/>
                </a:solidFill>
                <a:latin typeface="Courier New"/>
                <a:cs typeface="Courier New"/>
              </a:rPr>
              <a:t>char</a:t>
            </a:r>
            <a:r>
              <a:rPr lang="en-US" altLang="zh-CN" sz="2400" b="0" dirty="0">
                <a:solidFill>
                  <a:srgbClr val="000000"/>
                </a:solidFill>
              </a:rPr>
              <a:t> was impossible given the decision to keep C as a subset.</a:t>
            </a:r>
          </a:p>
          <a:p>
            <a:pPr marL="342900" indent="-342900">
              <a:lnSpc>
                <a:spcPct val="85000"/>
              </a:lnSpc>
              <a:spcAft>
                <a:spcPct val="50000"/>
              </a:spcAft>
              <a:buFontTx/>
              <a:buChar char="•"/>
              <a:defRPr/>
            </a:pPr>
            <a:r>
              <a:rPr lang="en-US" altLang="zh-CN" sz="2400" b="0" dirty="0">
                <a:solidFill>
                  <a:srgbClr val="000000"/>
                </a:solidFill>
              </a:rPr>
              <a:t>The C++ libraries define the type </a:t>
            </a:r>
            <a:r>
              <a:rPr lang="en-US" altLang="zh-CN" sz="2000" dirty="0" err="1">
                <a:solidFill>
                  <a:srgbClr val="FF0000"/>
                </a:solidFill>
                <a:latin typeface="Courier New"/>
                <a:cs typeface="Courier New"/>
              </a:rPr>
              <a:t>wchar_t</a:t>
            </a:r>
            <a:r>
              <a:rPr lang="en-US" altLang="zh-CN" sz="2400" b="0" dirty="0">
                <a:solidFill>
                  <a:srgbClr val="000000"/>
                </a:solidFill>
                <a:latin typeface="Times New Roman"/>
                <a:cs typeface="Times New Roman"/>
              </a:rPr>
              <a:t> to represent “wide characters” that allow for a larger range.  The details of the </a:t>
            </a:r>
            <a:r>
              <a:rPr lang="en-US" altLang="zh-CN" sz="2000" dirty="0" err="1">
                <a:solidFill>
                  <a:srgbClr val="000000"/>
                </a:solidFill>
                <a:latin typeface="Courier New"/>
                <a:cs typeface="Courier New"/>
              </a:rPr>
              <a:t>wchar_t</a:t>
            </a:r>
            <a:r>
              <a:rPr lang="en-US" altLang="zh-CN" sz="2400" b="0" dirty="0">
                <a:solidFill>
                  <a:srgbClr val="000000"/>
                </a:solidFill>
                <a:latin typeface="Times New Roman"/>
                <a:cs typeface="Times New Roman"/>
              </a:rPr>
              <a:t> type are beyond the scope of this text.  We will stick with the traditional </a:t>
            </a:r>
            <a:r>
              <a:rPr lang="en-US" altLang="zh-CN" sz="2000" dirty="0">
                <a:solidFill>
                  <a:srgbClr val="000000"/>
                </a:solidFill>
                <a:latin typeface="Courier New"/>
                <a:cs typeface="Courier New"/>
              </a:rPr>
              <a:t>char</a:t>
            </a:r>
            <a:r>
              <a:rPr lang="en-US" altLang="zh-CN" sz="2400" b="0" dirty="0">
                <a:solidFill>
                  <a:srgbClr val="000000"/>
                </a:solidFill>
                <a:latin typeface="Times New Roman"/>
                <a:cs typeface="Times New Roman"/>
              </a:rPr>
              <a:t> type.</a:t>
            </a:r>
          </a:p>
        </p:txBody>
      </p:sp>
    </p:spTree>
    <p:extLst>
      <p:ext uri="{BB962C8B-B14F-4D97-AF65-F5344CB8AC3E}">
        <p14:creationId xmlns:p14="http://schemas.microsoft.com/office/powerpoint/2010/main" val="37542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466" y="304800"/>
            <a:ext cx="9154931" cy="6248400"/>
          </a:xfrm>
          <a:prstGeom prst="rect">
            <a:avLst/>
          </a:prstGeom>
        </p:spPr>
      </p:pic>
    </p:spTree>
    <p:extLst>
      <p:ext uri="{BB962C8B-B14F-4D97-AF65-F5344CB8AC3E}">
        <p14:creationId xmlns:p14="http://schemas.microsoft.com/office/powerpoint/2010/main" val="329445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236" y="762000"/>
            <a:ext cx="9123529" cy="5334000"/>
          </a:xfrm>
          <a:prstGeom prst="rect">
            <a:avLst/>
          </a:prstGeom>
        </p:spPr>
      </p:pic>
    </p:spTree>
    <p:extLst>
      <p:ext uri="{BB962C8B-B14F-4D97-AF65-F5344CB8AC3E}">
        <p14:creationId xmlns:p14="http://schemas.microsoft.com/office/powerpoint/2010/main" val="423702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76200"/>
            <a:ext cx="9144000" cy="1143000"/>
          </a:xfrm>
        </p:spPr>
        <p:txBody>
          <a:bodyPr/>
          <a:lstStyle/>
          <a:p>
            <a:r>
              <a:rPr lang="en-US" sz="4000" dirty="0">
                <a:solidFill>
                  <a:srgbClr val="FF0000"/>
                </a:solidFill>
              </a:rPr>
              <a:t>The </a:t>
            </a:r>
            <a:r>
              <a:rPr lang="en-US" sz="3600" b="1" dirty="0">
                <a:solidFill>
                  <a:srgbClr val="FF0000"/>
                </a:solidFill>
                <a:latin typeface="Courier New" pitchFamily="1" charset="0"/>
              </a:rPr>
              <a:t>&lt;</a:t>
            </a:r>
            <a:r>
              <a:rPr lang="en-US" sz="3600" b="1" dirty="0" err="1">
                <a:solidFill>
                  <a:srgbClr val="FF0000"/>
                </a:solidFill>
                <a:latin typeface="Courier New" pitchFamily="1" charset="0"/>
              </a:rPr>
              <a:t>cctype</a:t>
            </a:r>
            <a:r>
              <a:rPr lang="en-US" sz="3600" b="1" dirty="0">
                <a:solidFill>
                  <a:srgbClr val="FF0000"/>
                </a:solidFill>
                <a:latin typeface="Courier New" pitchFamily="1" charset="0"/>
              </a:rPr>
              <a:t>&gt;</a:t>
            </a:r>
            <a:r>
              <a:rPr lang="en-US" sz="4000" dirty="0">
                <a:solidFill>
                  <a:srgbClr val="FF0000"/>
                </a:solidFill>
              </a:rPr>
              <a:t> (</a:t>
            </a:r>
            <a:r>
              <a:rPr lang="en-US" sz="3600" b="1" dirty="0" err="1">
                <a:solidFill>
                  <a:srgbClr val="FF0000"/>
                </a:solidFill>
                <a:latin typeface="Courier New" pitchFamily="1" charset="0"/>
              </a:rPr>
              <a:t>ctype.h</a:t>
            </a:r>
            <a:r>
              <a:rPr lang="en-US" sz="4000" dirty="0">
                <a:solidFill>
                  <a:srgbClr val="FF0000"/>
                </a:solidFill>
              </a:rPr>
              <a:t>) Interface</a:t>
            </a:r>
          </a:p>
        </p:txBody>
      </p:sp>
      <p:grpSp>
        <p:nvGrpSpPr>
          <p:cNvPr id="2" name="Group 3"/>
          <p:cNvGrpSpPr>
            <a:grpSpLocks/>
          </p:cNvGrpSpPr>
          <p:nvPr/>
        </p:nvGrpSpPr>
        <p:grpSpPr bwMode="auto">
          <a:xfrm>
            <a:off x="495300" y="1244600"/>
            <a:ext cx="8153400" cy="661988"/>
            <a:chOff x="288" y="1103"/>
            <a:chExt cx="5136" cy="417"/>
          </a:xfrm>
        </p:grpSpPr>
        <p:sp>
          <p:nvSpPr>
            <p:cNvPr id="36896" name="Rectangle 4"/>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97" name="Text Box 5"/>
            <p:cNvSpPr txBox="1">
              <a:spLocks noChangeArrowheads="1"/>
            </p:cNvSpPr>
            <p:nvPr/>
          </p:nvSpPr>
          <p:spPr bwMode="auto">
            <a:xfrm>
              <a:off x="384" y="1103"/>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isdigit(char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98" name="Text Box 6"/>
            <p:cNvSpPr txBox="1">
              <a:spLocks noChangeArrowheads="1"/>
            </p:cNvSpPr>
            <p:nvPr/>
          </p:nvSpPr>
          <p:spPr bwMode="auto">
            <a:xfrm>
              <a:off x="576" y="1280"/>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Determines if the specified character is a digit.</a:t>
              </a:r>
            </a:p>
          </p:txBody>
        </p:sp>
      </p:grpSp>
      <p:grpSp>
        <p:nvGrpSpPr>
          <p:cNvPr id="3" name="Group 7"/>
          <p:cNvGrpSpPr>
            <a:grpSpLocks/>
          </p:cNvGrpSpPr>
          <p:nvPr/>
        </p:nvGrpSpPr>
        <p:grpSpPr bwMode="auto">
          <a:xfrm>
            <a:off x="495300" y="1892300"/>
            <a:ext cx="8153400" cy="674688"/>
            <a:chOff x="288" y="1511"/>
            <a:chExt cx="5136" cy="425"/>
          </a:xfrm>
        </p:grpSpPr>
        <p:sp>
          <p:nvSpPr>
            <p:cNvPr id="36893" name="Rectangle 8"/>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94" name="Text Box 9"/>
            <p:cNvSpPr txBox="1">
              <a:spLocks noChangeArrowheads="1"/>
            </p:cNvSpPr>
            <p:nvPr/>
          </p:nvSpPr>
          <p:spPr bwMode="auto">
            <a:xfrm>
              <a:off x="384" y="1511"/>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isalpha(char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95" name="Text Box 10"/>
            <p:cNvSpPr txBox="1">
              <a:spLocks noChangeArrowheads="1"/>
            </p:cNvSpPr>
            <p:nvPr/>
          </p:nvSpPr>
          <p:spPr bwMode="auto">
            <a:xfrm>
              <a:off x="576" y="1696"/>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Determines if the specified character is a letter.</a:t>
              </a:r>
            </a:p>
          </p:txBody>
        </p:sp>
      </p:grpSp>
      <p:grpSp>
        <p:nvGrpSpPr>
          <p:cNvPr id="4" name="Group 11"/>
          <p:cNvGrpSpPr>
            <a:grpSpLocks/>
          </p:cNvGrpSpPr>
          <p:nvPr/>
        </p:nvGrpSpPr>
        <p:grpSpPr bwMode="auto">
          <a:xfrm>
            <a:off x="495300" y="2552700"/>
            <a:ext cx="8153400" cy="674688"/>
            <a:chOff x="288" y="1927"/>
            <a:chExt cx="5136" cy="425"/>
          </a:xfrm>
        </p:grpSpPr>
        <p:sp>
          <p:nvSpPr>
            <p:cNvPr id="36890" name="Rectangle 1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91" name="Text Box 13"/>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isalnum(char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92" name="Text Box 14"/>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Determines if the specified character is a letter or a digit.</a:t>
              </a:r>
            </a:p>
          </p:txBody>
        </p:sp>
      </p:grpSp>
      <p:grpSp>
        <p:nvGrpSpPr>
          <p:cNvPr id="5" name="Group 15"/>
          <p:cNvGrpSpPr>
            <a:grpSpLocks/>
          </p:cNvGrpSpPr>
          <p:nvPr/>
        </p:nvGrpSpPr>
        <p:grpSpPr bwMode="auto">
          <a:xfrm>
            <a:off x="495300" y="3225800"/>
            <a:ext cx="8153400" cy="661988"/>
            <a:chOff x="288" y="1103"/>
            <a:chExt cx="5136" cy="417"/>
          </a:xfrm>
        </p:grpSpPr>
        <p:sp>
          <p:nvSpPr>
            <p:cNvPr id="36887" name="Rectangle 16"/>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88" name="Text Box 17"/>
            <p:cNvSpPr txBox="1">
              <a:spLocks noChangeArrowheads="1"/>
            </p:cNvSpPr>
            <p:nvPr/>
          </p:nvSpPr>
          <p:spPr bwMode="auto">
            <a:xfrm>
              <a:off x="384" y="1103"/>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islower(char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89" name="Text Box 18"/>
            <p:cNvSpPr txBox="1">
              <a:spLocks noChangeArrowheads="1"/>
            </p:cNvSpPr>
            <p:nvPr/>
          </p:nvSpPr>
          <p:spPr bwMode="auto">
            <a:xfrm>
              <a:off x="576" y="1280"/>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Determines if the specified character is a lowercase letter.</a:t>
              </a:r>
            </a:p>
          </p:txBody>
        </p:sp>
      </p:grpSp>
      <p:grpSp>
        <p:nvGrpSpPr>
          <p:cNvPr id="6" name="Group 19"/>
          <p:cNvGrpSpPr>
            <a:grpSpLocks/>
          </p:cNvGrpSpPr>
          <p:nvPr/>
        </p:nvGrpSpPr>
        <p:grpSpPr bwMode="auto">
          <a:xfrm>
            <a:off x="495300" y="3873500"/>
            <a:ext cx="8153400" cy="674688"/>
            <a:chOff x="288" y="1511"/>
            <a:chExt cx="5136" cy="425"/>
          </a:xfrm>
        </p:grpSpPr>
        <p:sp>
          <p:nvSpPr>
            <p:cNvPr id="36884" name="Rectangle 20"/>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85" name="Text Box 21"/>
            <p:cNvSpPr txBox="1">
              <a:spLocks noChangeArrowheads="1"/>
            </p:cNvSpPr>
            <p:nvPr/>
          </p:nvSpPr>
          <p:spPr bwMode="auto">
            <a:xfrm>
              <a:off x="384" y="1511"/>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isupper(char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86" name="Text Box 22"/>
            <p:cNvSpPr txBox="1">
              <a:spLocks noChangeArrowheads="1"/>
            </p:cNvSpPr>
            <p:nvPr/>
          </p:nvSpPr>
          <p:spPr bwMode="auto">
            <a:xfrm>
              <a:off x="576" y="1696"/>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Determines if the specified character is an uppercase letter.</a:t>
              </a:r>
            </a:p>
          </p:txBody>
        </p:sp>
      </p:grpSp>
      <p:grpSp>
        <p:nvGrpSpPr>
          <p:cNvPr id="7" name="Group 23"/>
          <p:cNvGrpSpPr>
            <a:grpSpLocks/>
          </p:cNvGrpSpPr>
          <p:nvPr/>
        </p:nvGrpSpPr>
        <p:grpSpPr bwMode="auto">
          <a:xfrm>
            <a:off x="495300" y="4533900"/>
            <a:ext cx="8153400" cy="674688"/>
            <a:chOff x="288" y="1927"/>
            <a:chExt cx="5136" cy="425"/>
          </a:xfrm>
        </p:grpSpPr>
        <p:sp>
          <p:nvSpPr>
            <p:cNvPr id="36881" name="Rectangle 24"/>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82" name="Text Box 25"/>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bool</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isspace(char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83" name="Text Box 26"/>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Determines if the specified character is </a:t>
              </a:r>
              <a:r>
                <a:rPr kumimoji="0" lang="en-US" sz="1800" b="1" i="1" u="none" strike="noStrike" kern="1200" cap="none" spc="0" normalizeH="0" baseline="0" noProof="0" dirty="0">
                  <a:ln>
                    <a:noFill/>
                  </a:ln>
                  <a:solidFill>
                    <a:srgbClr val="000000"/>
                  </a:solidFill>
                  <a:effectLst/>
                  <a:uLnTx/>
                  <a:uFillTx/>
                  <a:latin typeface="Times New Roman" charset="0"/>
                  <a:ea typeface="+mn-ea"/>
                  <a:cs typeface="+mn-cs"/>
                </a:rPr>
                <a:t>whitespace</a:t>
              </a:r>
              <a:r>
                <a:rPr kumimoji="0" lang="en-US" sz="18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sz="1800" b="0" i="0" u="none" strike="noStrike" kern="1200" cap="none" spc="0" normalizeH="0" baseline="0" noProof="0" dirty="0">
                  <a:ln>
                    <a:noFill/>
                  </a:ln>
                  <a:solidFill>
                    <a:srgbClr val="000000"/>
                  </a:solidFill>
                  <a:effectLst/>
                  <a:uLnTx/>
                  <a:uFillTx/>
                  <a:latin typeface="Times New Roman" charset="0"/>
                  <a:ea typeface="+mn-ea"/>
                  <a:cs typeface="+mn-cs"/>
                </a:rPr>
                <a:t>(spaces and tabs).</a:t>
              </a:r>
            </a:p>
          </p:txBody>
        </p:sp>
      </p:grpSp>
      <p:grpSp>
        <p:nvGrpSpPr>
          <p:cNvPr id="8" name="Group 27"/>
          <p:cNvGrpSpPr>
            <a:grpSpLocks/>
          </p:cNvGrpSpPr>
          <p:nvPr/>
        </p:nvGrpSpPr>
        <p:grpSpPr bwMode="auto">
          <a:xfrm>
            <a:off x="495300" y="5192713"/>
            <a:ext cx="8153400" cy="674687"/>
            <a:chOff x="288" y="1927"/>
            <a:chExt cx="5136" cy="425"/>
          </a:xfrm>
        </p:grpSpPr>
        <p:sp>
          <p:nvSpPr>
            <p:cNvPr id="36878" name="Rectangle 28"/>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79" name="Text Box 29"/>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char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tolower(char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80" name="Text Box 30"/>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Converts </a:t>
              </a:r>
              <a:r>
                <a:rPr kumimoji="0" lang="en-US" sz="1600" b="1" i="0" u="none" strike="noStrike" kern="1200" cap="none" spc="0" normalizeH="0" baseline="0" noProof="0">
                  <a:ln>
                    <a:noFill/>
                  </a:ln>
                  <a:solidFill>
                    <a:srgbClr val="000000"/>
                  </a:solidFill>
                  <a:effectLst/>
                  <a:uLnTx/>
                  <a:uFillTx/>
                  <a:latin typeface="Courier New" pitchFamily="1" charset="0"/>
                  <a:ea typeface="+mn-ea"/>
                  <a:cs typeface="+mn-cs"/>
                </a:rPr>
                <a:t>ch</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to its lowercase equivalent, if any.  If not, </a:t>
              </a:r>
              <a:r>
                <a:rPr kumimoji="0" lang="en-US" sz="1600" b="1" i="0" u="none" strike="noStrike" kern="1200" cap="none" spc="0" normalizeH="0" baseline="0" noProof="0">
                  <a:ln>
                    <a:noFill/>
                  </a:ln>
                  <a:solidFill>
                    <a:srgbClr val="000000"/>
                  </a:solidFill>
                  <a:effectLst/>
                  <a:uLnTx/>
                  <a:uFillTx/>
                  <a:latin typeface="Courier New" pitchFamily="1" charset="0"/>
                  <a:ea typeface="+mn-ea"/>
                  <a:cs typeface="+mn-cs"/>
                </a:rPr>
                <a:t>ch</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is returned unchanged.</a:t>
              </a:r>
            </a:p>
          </p:txBody>
        </p:sp>
      </p:grpSp>
      <p:grpSp>
        <p:nvGrpSpPr>
          <p:cNvPr id="9" name="Group 31"/>
          <p:cNvGrpSpPr>
            <a:grpSpLocks/>
          </p:cNvGrpSpPr>
          <p:nvPr/>
        </p:nvGrpSpPr>
        <p:grpSpPr bwMode="auto">
          <a:xfrm>
            <a:off x="495300" y="5853113"/>
            <a:ext cx="8153400" cy="674687"/>
            <a:chOff x="288" y="1927"/>
            <a:chExt cx="5136" cy="425"/>
          </a:xfrm>
        </p:grpSpPr>
        <p:sp>
          <p:nvSpPr>
            <p:cNvPr id="36875" name="Rectangle 32"/>
            <p:cNvSpPr>
              <a:spLocks noChangeArrowheads="1"/>
            </p:cNvSpPr>
            <p:nvPr/>
          </p:nvSpPr>
          <p:spPr bwMode="auto">
            <a:xfrm>
              <a:off x="288" y="1935"/>
              <a:ext cx="5136" cy="41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ourier New" pitchFamily="1" charset="0"/>
                <a:ea typeface="+mn-ea"/>
                <a:cs typeface="+mn-cs"/>
              </a:endParaRPr>
            </a:p>
          </p:txBody>
        </p:sp>
        <p:sp>
          <p:nvSpPr>
            <p:cNvPr id="36876" name="Text Box 33"/>
            <p:cNvSpPr txBox="1">
              <a:spLocks noChangeArrowheads="1"/>
            </p:cNvSpPr>
            <p:nvPr/>
          </p:nvSpPr>
          <p:spPr bwMode="auto">
            <a:xfrm>
              <a:off x="384" y="1927"/>
              <a:ext cx="4944" cy="250"/>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char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toupper(char</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urier New" pitchFamily="1" charset="0"/>
                  <a:ea typeface="+mn-ea"/>
                  <a:cs typeface="+mn-cs"/>
                </a:rPr>
                <a:t>ch</a:t>
              </a:r>
              <a:r>
                <a:rPr kumimoji="0" lang="en-US" sz="20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36877" name="Text Box 34"/>
            <p:cNvSpPr txBox="1">
              <a:spLocks noChangeArrowheads="1"/>
            </p:cNvSpPr>
            <p:nvPr/>
          </p:nvSpPr>
          <p:spPr bwMode="auto">
            <a:xfrm>
              <a:off x="576" y="2112"/>
              <a:ext cx="4800" cy="231"/>
            </a:xfrm>
            <a:prstGeom prst="rect">
              <a:avLst/>
            </a:prstGeom>
            <a:noFill/>
            <a:ln w="9525">
              <a:noFill/>
              <a:miter lim="800000"/>
              <a:headEnd/>
              <a:tailEnd/>
            </a:ln>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Converts </a:t>
              </a:r>
              <a:r>
                <a:rPr kumimoji="0" lang="en-US" sz="1600" b="1" i="0" u="none" strike="noStrike" kern="1200" cap="none" spc="0" normalizeH="0" baseline="0" noProof="0">
                  <a:ln>
                    <a:noFill/>
                  </a:ln>
                  <a:solidFill>
                    <a:srgbClr val="000000"/>
                  </a:solidFill>
                  <a:effectLst/>
                  <a:uLnTx/>
                  <a:uFillTx/>
                  <a:latin typeface="Courier New" pitchFamily="1" charset="0"/>
                  <a:ea typeface="+mn-ea"/>
                  <a:cs typeface="+mn-cs"/>
                </a:rPr>
                <a:t>ch</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to its uppercase equivalent, if any.  If not, </a:t>
              </a:r>
              <a:r>
                <a:rPr kumimoji="0" lang="en-US" sz="1600" b="1" i="0" u="none" strike="noStrike" kern="1200" cap="none" spc="0" normalizeH="0" baseline="0" noProof="0">
                  <a:ln>
                    <a:noFill/>
                  </a:ln>
                  <a:solidFill>
                    <a:srgbClr val="000000"/>
                  </a:solidFill>
                  <a:effectLst/>
                  <a:uLnTx/>
                  <a:uFillTx/>
                  <a:latin typeface="Courier New" pitchFamily="1" charset="0"/>
                  <a:ea typeface="+mn-ea"/>
                  <a:cs typeface="+mn-cs"/>
                </a:rPr>
                <a:t>ch</a:t>
              </a: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 is returned unchanged.</a:t>
              </a:r>
            </a:p>
          </p:txBody>
        </p:sp>
      </p:grpSp>
    </p:spTree>
    <p:extLst>
      <p:ext uri="{BB962C8B-B14F-4D97-AF65-F5344CB8AC3E}">
        <p14:creationId xmlns:p14="http://schemas.microsoft.com/office/powerpoint/2010/main" val="4197941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Legacy of C-Style Strings</a:t>
            </a:r>
          </a:p>
        </p:txBody>
      </p:sp>
      <p:grpSp>
        <p:nvGrpSpPr>
          <p:cNvPr id="2" name="Group 62"/>
          <p:cNvGrpSpPr>
            <a:grpSpLocks/>
          </p:cNvGrpSpPr>
          <p:nvPr/>
        </p:nvGrpSpPr>
        <p:grpSpPr bwMode="auto">
          <a:xfrm>
            <a:off x="1651000" y="4961180"/>
            <a:ext cx="5943600" cy="525218"/>
            <a:chOff x="1040" y="2971"/>
            <a:chExt cx="3744" cy="437"/>
          </a:xfrm>
        </p:grpSpPr>
        <p:sp>
          <p:nvSpPr>
            <p:cNvPr id="544778" name="Rectangle 10"/>
            <p:cNvSpPr>
              <a:spLocks noChangeArrowheads="1"/>
            </p:cNvSpPr>
            <p:nvPr/>
          </p:nvSpPr>
          <p:spPr bwMode="auto">
            <a:xfrm>
              <a:off x="1043"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h</a:t>
              </a:r>
              <a:endParaRPr kumimoji="0" lang="en-US" sz="1600" b="0" i="0" u="none" strike="noStrike" kern="1200" cap="none" spc="0" normalizeH="0" baseline="0" noProof="0" dirty="0">
                <a:ln>
                  <a:noFill/>
                </a:ln>
                <a:solidFill>
                  <a:srgbClr val="000000"/>
                </a:solidFill>
                <a:effectLst/>
                <a:uLnTx/>
                <a:uFillTx/>
                <a:latin typeface="Times New Roman" charset="0"/>
                <a:ea typeface="+mn-ea"/>
                <a:cs typeface="+mn-cs"/>
              </a:endParaRPr>
            </a:p>
          </p:txBody>
        </p:sp>
        <p:sp>
          <p:nvSpPr>
            <p:cNvPr id="544779" name="Text Box 11"/>
            <p:cNvSpPr txBox="1">
              <a:spLocks noChangeArrowheads="1"/>
            </p:cNvSpPr>
            <p:nvPr/>
          </p:nvSpPr>
          <p:spPr bwMode="auto">
            <a:xfrm>
              <a:off x="1040"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0</a:t>
              </a:r>
            </a:p>
          </p:txBody>
        </p:sp>
        <p:sp>
          <p:nvSpPr>
            <p:cNvPr id="544780" name="Rectangle 12"/>
            <p:cNvSpPr>
              <a:spLocks noChangeArrowheads="1"/>
            </p:cNvSpPr>
            <p:nvPr/>
          </p:nvSpPr>
          <p:spPr bwMode="auto">
            <a:xfrm>
              <a:off x="1331"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e</a:t>
              </a:r>
              <a:endParaRPr kumimoji="0" lang="en-US" sz="16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4781" name="Text Box 13"/>
            <p:cNvSpPr txBox="1">
              <a:spLocks noChangeArrowheads="1"/>
            </p:cNvSpPr>
            <p:nvPr/>
          </p:nvSpPr>
          <p:spPr bwMode="auto">
            <a:xfrm>
              <a:off x="1328"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1</a:t>
              </a:r>
            </a:p>
          </p:txBody>
        </p:sp>
        <p:sp>
          <p:nvSpPr>
            <p:cNvPr id="544782" name="Rectangle 14"/>
            <p:cNvSpPr>
              <a:spLocks noChangeArrowheads="1"/>
            </p:cNvSpPr>
            <p:nvPr/>
          </p:nvSpPr>
          <p:spPr bwMode="auto">
            <a:xfrm>
              <a:off x="1619"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l</a:t>
              </a:r>
              <a:endParaRPr kumimoji="0" lang="en-US" sz="16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4783" name="Text Box 15"/>
            <p:cNvSpPr txBox="1">
              <a:spLocks noChangeArrowheads="1"/>
            </p:cNvSpPr>
            <p:nvPr/>
          </p:nvSpPr>
          <p:spPr bwMode="auto">
            <a:xfrm>
              <a:off x="1616"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2</a:t>
              </a:r>
            </a:p>
          </p:txBody>
        </p:sp>
        <p:sp>
          <p:nvSpPr>
            <p:cNvPr id="544784" name="Rectangle 16"/>
            <p:cNvSpPr>
              <a:spLocks noChangeArrowheads="1"/>
            </p:cNvSpPr>
            <p:nvPr/>
          </p:nvSpPr>
          <p:spPr bwMode="auto">
            <a:xfrm>
              <a:off x="1907"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l</a:t>
              </a:r>
              <a:endParaRPr kumimoji="0" lang="en-US" sz="16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4785" name="Text Box 17"/>
            <p:cNvSpPr txBox="1">
              <a:spLocks noChangeArrowheads="1"/>
            </p:cNvSpPr>
            <p:nvPr/>
          </p:nvSpPr>
          <p:spPr bwMode="auto">
            <a:xfrm>
              <a:off x="1904"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3</a:t>
              </a:r>
            </a:p>
          </p:txBody>
        </p:sp>
        <p:sp>
          <p:nvSpPr>
            <p:cNvPr id="544786" name="Rectangle 18"/>
            <p:cNvSpPr>
              <a:spLocks noChangeArrowheads="1"/>
            </p:cNvSpPr>
            <p:nvPr/>
          </p:nvSpPr>
          <p:spPr bwMode="auto">
            <a:xfrm>
              <a:off x="2195"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o</a:t>
              </a:r>
              <a:endParaRPr kumimoji="0" lang="en-US" sz="16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4787" name="Text Box 19"/>
            <p:cNvSpPr txBox="1">
              <a:spLocks noChangeArrowheads="1"/>
            </p:cNvSpPr>
            <p:nvPr/>
          </p:nvSpPr>
          <p:spPr bwMode="auto">
            <a:xfrm>
              <a:off x="2192"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4</a:t>
              </a:r>
            </a:p>
          </p:txBody>
        </p:sp>
        <p:sp>
          <p:nvSpPr>
            <p:cNvPr id="544788" name="Rectangle 20"/>
            <p:cNvSpPr>
              <a:spLocks noChangeArrowheads="1"/>
            </p:cNvSpPr>
            <p:nvPr/>
          </p:nvSpPr>
          <p:spPr bwMode="auto">
            <a:xfrm>
              <a:off x="2483"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ourier New" charset="0"/>
                  <a:ea typeface="+mn-ea"/>
                  <a:cs typeface="+mn-cs"/>
                </a:rPr>
                <a:t>,</a:t>
              </a:r>
              <a:endParaRPr kumimoji="0" lang="en-US" sz="1600" b="0" i="0" u="none" strike="noStrike" kern="1200" cap="none" spc="0" normalizeH="0" baseline="0" noProof="0" dirty="0">
                <a:ln>
                  <a:noFill/>
                </a:ln>
                <a:solidFill>
                  <a:srgbClr val="000000"/>
                </a:solidFill>
                <a:effectLst/>
                <a:uLnTx/>
                <a:uFillTx/>
                <a:latin typeface="Times New Roman" charset="0"/>
                <a:ea typeface="+mn-ea"/>
                <a:cs typeface="+mn-cs"/>
              </a:endParaRPr>
            </a:p>
          </p:txBody>
        </p:sp>
        <p:sp>
          <p:nvSpPr>
            <p:cNvPr id="544789" name="Text Box 21"/>
            <p:cNvSpPr txBox="1">
              <a:spLocks noChangeArrowheads="1"/>
            </p:cNvSpPr>
            <p:nvPr/>
          </p:nvSpPr>
          <p:spPr bwMode="auto">
            <a:xfrm>
              <a:off x="2480"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5</a:t>
              </a:r>
            </a:p>
          </p:txBody>
        </p:sp>
        <p:sp>
          <p:nvSpPr>
            <p:cNvPr id="544790" name="Rectangle 22"/>
            <p:cNvSpPr>
              <a:spLocks noChangeArrowheads="1"/>
            </p:cNvSpPr>
            <p:nvPr/>
          </p:nvSpPr>
          <p:spPr bwMode="auto">
            <a:xfrm>
              <a:off x="2771"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 </a:t>
              </a:r>
              <a:endParaRPr kumimoji="0" lang="en-US" sz="16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4791" name="Text Box 23"/>
            <p:cNvSpPr txBox="1">
              <a:spLocks noChangeArrowheads="1"/>
            </p:cNvSpPr>
            <p:nvPr/>
          </p:nvSpPr>
          <p:spPr bwMode="auto">
            <a:xfrm>
              <a:off x="2768"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6</a:t>
              </a:r>
            </a:p>
          </p:txBody>
        </p:sp>
        <p:sp>
          <p:nvSpPr>
            <p:cNvPr id="544792" name="Rectangle 24"/>
            <p:cNvSpPr>
              <a:spLocks noChangeArrowheads="1"/>
            </p:cNvSpPr>
            <p:nvPr/>
          </p:nvSpPr>
          <p:spPr bwMode="auto">
            <a:xfrm>
              <a:off x="3059"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w</a:t>
              </a:r>
              <a:endParaRPr kumimoji="0" lang="en-US" sz="16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4793" name="Text Box 25"/>
            <p:cNvSpPr txBox="1">
              <a:spLocks noChangeArrowheads="1"/>
            </p:cNvSpPr>
            <p:nvPr/>
          </p:nvSpPr>
          <p:spPr bwMode="auto">
            <a:xfrm>
              <a:off x="3056"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7</a:t>
              </a:r>
            </a:p>
          </p:txBody>
        </p:sp>
        <p:sp>
          <p:nvSpPr>
            <p:cNvPr id="544794" name="Rectangle 26"/>
            <p:cNvSpPr>
              <a:spLocks noChangeArrowheads="1"/>
            </p:cNvSpPr>
            <p:nvPr/>
          </p:nvSpPr>
          <p:spPr bwMode="auto">
            <a:xfrm>
              <a:off x="3347"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o</a:t>
              </a:r>
              <a:endParaRPr kumimoji="0" lang="en-US" sz="16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4795" name="Text Box 27"/>
            <p:cNvSpPr txBox="1">
              <a:spLocks noChangeArrowheads="1"/>
            </p:cNvSpPr>
            <p:nvPr/>
          </p:nvSpPr>
          <p:spPr bwMode="auto">
            <a:xfrm>
              <a:off x="3344"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8</a:t>
              </a:r>
            </a:p>
          </p:txBody>
        </p:sp>
        <p:sp>
          <p:nvSpPr>
            <p:cNvPr id="544796" name="Rectangle 28"/>
            <p:cNvSpPr>
              <a:spLocks noChangeArrowheads="1"/>
            </p:cNvSpPr>
            <p:nvPr/>
          </p:nvSpPr>
          <p:spPr bwMode="auto">
            <a:xfrm>
              <a:off x="3635"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r</a:t>
              </a:r>
              <a:endParaRPr kumimoji="0" lang="en-US" sz="16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4797" name="Text Box 29"/>
            <p:cNvSpPr txBox="1">
              <a:spLocks noChangeArrowheads="1"/>
            </p:cNvSpPr>
            <p:nvPr/>
          </p:nvSpPr>
          <p:spPr bwMode="auto">
            <a:xfrm>
              <a:off x="3632"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9</a:t>
              </a:r>
            </a:p>
          </p:txBody>
        </p:sp>
        <p:sp>
          <p:nvSpPr>
            <p:cNvPr id="544798" name="Rectangle 30"/>
            <p:cNvSpPr>
              <a:spLocks noChangeArrowheads="1"/>
            </p:cNvSpPr>
            <p:nvPr/>
          </p:nvSpPr>
          <p:spPr bwMode="auto">
            <a:xfrm>
              <a:off x="3923"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l</a:t>
              </a:r>
              <a:endParaRPr kumimoji="0" lang="en-US" sz="16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4799" name="Text Box 31"/>
            <p:cNvSpPr txBox="1">
              <a:spLocks noChangeArrowheads="1"/>
            </p:cNvSpPr>
            <p:nvPr/>
          </p:nvSpPr>
          <p:spPr bwMode="auto">
            <a:xfrm>
              <a:off x="3920"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10</a:t>
              </a:r>
            </a:p>
          </p:txBody>
        </p:sp>
        <p:sp>
          <p:nvSpPr>
            <p:cNvPr id="544800" name="Rectangle 32"/>
            <p:cNvSpPr>
              <a:spLocks noChangeArrowheads="1"/>
            </p:cNvSpPr>
            <p:nvPr/>
          </p:nvSpPr>
          <p:spPr bwMode="auto">
            <a:xfrm>
              <a:off x="4211"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d</a:t>
              </a:r>
              <a:endParaRPr kumimoji="0" lang="en-US" sz="16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4801" name="Text Box 33"/>
            <p:cNvSpPr txBox="1">
              <a:spLocks noChangeArrowheads="1"/>
            </p:cNvSpPr>
            <p:nvPr/>
          </p:nvSpPr>
          <p:spPr bwMode="auto">
            <a:xfrm>
              <a:off x="4208"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11</a:t>
              </a:r>
            </a:p>
          </p:txBody>
        </p:sp>
        <p:sp>
          <p:nvSpPr>
            <p:cNvPr id="544802" name="Rectangle 34"/>
            <p:cNvSpPr>
              <a:spLocks noChangeArrowheads="1"/>
            </p:cNvSpPr>
            <p:nvPr/>
          </p:nvSpPr>
          <p:spPr bwMode="auto">
            <a:xfrm>
              <a:off x="4496" y="2971"/>
              <a:ext cx="288" cy="2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New" charset="0"/>
                  <a:ea typeface="+mn-ea"/>
                  <a:cs typeface="+mn-cs"/>
                </a:rPr>
                <a:t>\0</a:t>
              </a:r>
              <a:endParaRPr kumimoji="0" lang="en-US" sz="16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4803" name="Text Box 35"/>
            <p:cNvSpPr txBox="1">
              <a:spLocks noChangeArrowheads="1"/>
            </p:cNvSpPr>
            <p:nvPr/>
          </p:nvSpPr>
          <p:spPr bwMode="auto">
            <a:xfrm>
              <a:off x="4493" y="3235"/>
              <a:ext cx="283" cy="17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charset="0"/>
                  <a:ea typeface="+mn-ea"/>
                  <a:cs typeface="+mn-cs"/>
                </a:rPr>
                <a:t>12</a:t>
              </a:r>
            </a:p>
          </p:txBody>
        </p:sp>
      </p:grpSp>
      <p:sp>
        <p:nvSpPr>
          <p:cNvPr id="3" name="Rectangle 1"/>
          <p:cNvSpPr>
            <a:spLocks noChangeArrowheads="1"/>
          </p:cNvSpPr>
          <p:nvPr/>
        </p:nvSpPr>
        <p:spPr bwMode="auto">
          <a:xfrm>
            <a:off x="914400" y="1956137"/>
            <a:ext cx="7543800" cy="1015663"/>
          </a:xfrm>
          <a:prstGeom prst="rect">
            <a:avLst/>
          </a:prstGeom>
          <a:solidFill>
            <a:schemeClr val="bg1"/>
          </a:solidFill>
          <a:ln>
            <a:solidFill>
              <a:schemeClr val="tx1"/>
            </a:solidFill>
          </a:ln>
          <a:effec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rgbClr val="000000"/>
                </a:solidFill>
                <a:latin typeface="Courier New" charset="0"/>
              </a:rPr>
              <a:t>char </a:t>
            </a:r>
            <a:r>
              <a:rPr lang="en-US" altLang="en-US" sz="2000" dirty="0" err="1">
                <a:solidFill>
                  <a:srgbClr val="000000"/>
                </a:solidFill>
                <a:latin typeface="Courier New" charset="0"/>
              </a:rPr>
              <a:t>cstr</a:t>
            </a:r>
            <a:r>
              <a:rPr lang="en-US" altLang="en-US" sz="2000" dirty="0">
                <a:solidFill>
                  <a:srgbClr val="000000"/>
                </a:solidFill>
                <a:latin typeface="Courier New" charset="0"/>
              </a:rPr>
              <a:t>[10];</a:t>
            </a:r>
          </a:p>
          <a:p>
            <a:pPr lvl="0"/>
            <a:r>
              <a:rPr lang="en-US" altLang="en-US" sz="2000" dirty="0">
                <a:solidFill>
                  <a:srgbClr val="000000"/>
                </a:solidFill>
                <a:latin typeface="Courier New" charset="0"/>
              </a:rPr>
              <a:t>char </a:t>
            </a:r>
            <a:r>
              <a:rPr lang="en-US" altLang="en-US" sz="2000" dirty="0" err="1">
                <a:solidFill>
                  <a:srgbClr val="000000"/>
                </a:solidFill>
                <a:latin typeface="Courier New" charset="0"/>
              </a:rPr>
              <a:t>cstr</a:t>
            </a:r>
            <a:r>
              <a:rPr lang="en-US" altLang="en-US" sz="2000" dirty="0">
                <a:solidFill>
                  <a:srgbClr val="000000"/>
                </a:solidFill>
                <a:latin typeface="Courier New" charset="0"/>
              </a:rPr>
              <a:t>[] = "hello";</a:t>
            </a:r>
          </a:p>
          <a:p>
            <a:pPr lvl="0"/>
            <a:r>
              <a:rPr lang="en-US" altLang="en-US" sz="2000" dirty="0">
                <a:solidFill>
                  <a:srgbClr val="000000"/>
                </a:solidFill>
                <a:latin typeface="Courier New" charset="0"/>
              </a:rPr>
              <a:t>char </a:t>
            </a:r>
            <a:r>
              <a:rPr lang="en-US" altLang="en-US" sz="2000" dirty="0" err="1">
                <a:solidFill>
                  <a:srgbClr val="000000"/>
                </a:solidFill>
                <a:latin typeface="Courier New" charset="0"/>
              </a:rPr>
              <a:t>cstr</a:t>
            </a:r>
            <a:r>
              <a:rPr lang="en-US" altLang="en-US" sz="2000" dirty="0">
                <a:solidFill>
                  <a:srgbClr val="000000"/>
                </a:solidFill>
                <a:latin typeface="Courier New" charset="0"/>
              </a:rPr>
              <a:t>[] = { 'h', 'e', 'l', 'l', 'o', '\0' };</a:t>
            </a:r>
          </a:p>
        </p:txBody>
      </p:sp>
      <p:sp>
        <p:nvSpPr>
          <p:cNvPr id="36" name="Rectangle 7"/>
          <p:cNvSpPr>
            <a:spLocks noChangeArrowheads="1"/>
          </p:cNvSpPr>
          <p:nvPr/>
        </p:nvSpPr>
        <p:spPr bwMode="auto">
          <a:xfrm>
            <a:off x="482600" y="1143000"/>
            <a:ext cx="8128000" cy="5562600"/>
          </a:xfrm>
          <a:prstGeom prst="rect">
            <a:avLst/>
          </a:prstGeom>
          <a:noFill/>
          <a:ln w="9525">
            <a:noFill/>
            <a:miter lim="800000"/>
            <a:headEnd/>
            <a:tailEnd/>
          </a:ln>
          <a:effectLst/>
        </p:spPr>
        <p:txBody>
          <a:bodyPr>
            <a:prstTxWarp prst="textNoShape">
              <a:avLst/>
            </a:prstTxWarp>
          </a:bodyPr>
          <a:lstStyle/>
          <a:p>
            <a:pPr marL="342900" lvl="0" indent="-342900">
              <a:lnSpc>
                <a:spcPct val="90000"/>
              </a:lnSpc>
              <a:spcAft>
                <a:spcPts val="600"/>
              </a:spcAft>
              <a:buFontTx/>
              <a:buChar char="•"/>
              <a:defRPr/>
            </a:pPr>
            <a:r>
              <a:rPr lang="en-US" sz="2400" b="0" dirty="0">
                <a:solidFill>
                  <a:srgbClr val="000000"/>
                </a:solidFill>
              </a:rPr>
              <a:t>In C, we can represent strings, i.e., sequences of characters, as plain </a:t>
            </a:r>
            <a:r>
              <a:rPr lang="en-US" sz="2400" i="1" dirty="0">
                <a:solidFill>
                  <a:srgbClr val="FF0000"/>
                </a:solidFill>
              </a:rPr>
              <a:t>arrays</a:t>
            </a:r>
            <a:r>
              <a:rPr lang="en-US" sz="2400" b="0" dirty="0">
                <a:solidFill>
                  <a:srgbClr val="000000"/>
                </a:solidFill>
              </a:rPr>
              <a:t> of elements of a character type:</a:t>
            </a:r>
          </a:p>
          <a:p>
            <a:pPr marL="342900" lvl="0" indent="-342900">
              <a:lnSpc>
                <a:spcPct val="90000"/>
              </a:lnSpc>
              <a:spcAft>
                <a:spcPts val="600"/>
              </a:spcAft>
              <a:buFontTx/>
              <a:buChar char="•"/>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lvl="0" indent="-342900">
              <a:lnSpc>
                <a:spcPct val="90000"/>
              </a:lnSpc>
              <a:spcAft>
                <a:spcPts val="600"/>
              </a:spcAft>
              <a:buFontTx/>
              <a:buChar char="•"/>
              <a:defRPr/>
            </a:pPr>
            <a:endParaRPr lang="en-US" sz="2400" b="0" dirty="0">
              <a:solidFill>
                <a:srgbClr val="000000"/>
              </a:solidFill>
            </a:endParaRPr>
          </a:p>
          <a:p>
            <a:pPr marL="342900" lvl="0" indent="-342900">
              <a:lnSpc>
                <a:spcPct val="90000"/>
              </a:lnSpc>
              <a:spcAft>
                <a:spcPts val="600"/>
              </a:spcAft>
              <a:buFontTx/>
              <a:buChar char="•"/>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indent="-342900">
              <a:lnSpc>
                <a:spcPct val="90000"/>
              </a:lnSpc>
              <a:spcAft>
                <a:spcPts val="600"/>
              </a:spcAft>
              <a:buFontTx/>
              <a:buChar char="•"/>
              <a:defRPr/>
            </a:pPr>
            <a:r>
              <a:rPr lang="en-US" altLang="zh-CN" sz="2400" b="0" dirty="0">
                <a:solidFill>
                  <a:srgbClr val="000000"/>
                </a:solidFill>
              </a:rPr>
              <a:t>If you put double quotation marks around a sequence of characters, you get what is called a </a:t>
            </a:r>
            <a:r>
              <a:rPr lang="en-US" altLang="zh-CN" sz="2400" i="1" dirty="0">
                <a:solidFill>
                  <a:srgbClr val="FF0000"/>
                </a:solidFill>
              </a:rPr>
              <a:t>C string (literal)</a:t>
            </a:r>
            <a:r>
              <a:rPr lang="en-US" altLang="zh-CN" sz="2400" b="0" i="1" dirty="0">
                <a:solidFill>
                  <a:srgbClr val="000000"/>
                </a:solidFill>
              </a:rPr>
              <a:t>,</a:t>
            </a:r>
            <a:r>
              <a:rPr lang="en-US" altLang="zh-CN" sz="2400" b="0" dirty="0">
                <a:solidFill>
                  <a:srgbClr val="000000"/>
                </a:solidFill>
              </a:rPr>
              <a:t> in which the characters are stored in an </a:t>
            </a:r>
            <a:r>
              <a:rPr lang="en-US" altLang="zh-CN" sz="2400" i="1" dirty="0">
                <a:solidFill>
                  <a:srgbClr val="FF0000"/>
                </a:solidFill>
              </a:rPr>
              <a:t>array</a:t>
            </a:r>
            <a:r>
              <a:rPr lang="en-US" altLang="zh-CN" sz="2400" b="0" dirty="0">
                <a:solidFill>
                  <a:srgbClr val="000000"/>
                </a:solidFill>
              </a:rPr>
              <a:t> of bytes, terminated by a </a:t>
            </a:r>
            <a:r>
              <a:rPr lang="en-US" altLang="zh-CN" sz="2400" i="1" dirty="0">
                <a:solidFill>
                  <a:srgbClr val="FF0000"/>
                </a:solidFill>
              </a:rPr>
              <a:t>null byte</a:t>
            </a:r>
            <a:r>
              <a:rPr lang="en-US" altLang="zh-CN" sz="2400" b="0" i="1" dirty="0">
                <a:solidFill>
                  <a:srgbClr val="000000"/>
                </a:solidFill>
              </a:rPr>
              <a:t> </a:t>
            </a:r>
            <a:r>
              <a:rPr lang="en-US" altLang="zh-CN" sz="2400" b="0" dirty="0">
                <a:solidFill>
                  <a:srgbClr val="000000"/>
                </a:solidFill>
              </a:rPr>
              <a:t>whose ASCII value is 0.  E.g., the characters in the C string "</a:t>
            </a:r>
            <a:r>
              <a:rPr lang="en-US" altLang="zh-CN" sz="2000" dirty="0">
                <a:solidFill>
                  <a:srgbClr val="000000"/>
                </a:solidFill>
                <a:latin typeface="Courier New" charset="0"/>
              </a:rPr>
              <a:t>hello,</a:t>
            </a:r>
            <a:r>
              <a:rPr lang="en-US" altLang="zh-CN" sz="2000" b="0" dirty="0">
                <a:solidFill>
                  <a:srgbClr val="000000"/>
                </a:solidFill>
              </a:rPr>
              <a:t> </a:t>
            </a:r>
            <a:r>
              <a:rPr lang="en-US" altLang="zh-CN" sz="2000" dirty="0">
                <a:solidFill>
                  <a:srgbClr val="000000"/>
                </a:solidFill>
                <a:latin typeface="Courier New" charset="0"/>
              </a:rPr>
              <a:t>world</a:t>
            </a:r>
            <a:r>
              <a:rPr lang="en-US" altLang="zh-CN" sz="2400" b="0" dirty="0">
                <a:solidFill>
                  <a:srgbClr val="000000"/>
                </a:solidFill>
              </a:rPr>
              <a:t>" are arranged like this:</a:t>
            </a:r>
          </a:p>
          <a:p>
            <a:pPr marL="342900" lvl="0" indent="-342900">
              <a:lnSpc>
                <a:spcPct val="90000"/>
              </a:lnSpc>
              <a:spcAft>
                <a:spcPts val="600"/>
              </a:spcAft>
              <a:buFontTx/>
              <a:buChar char="•"/>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lvl="0" indent="-342900">
              <a:lnSpc>
                <a:spcPct val="90000"/>
              </a:lnSpc>
              <a:spcAft>
                <a:spcPts val="600"/>
              </a:spcAft>
              <a:buFontTx/>
              <a:buChar char="•"/>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indent="-342900">
              <a:lnSpc>
                <a:spcPct val="90000"/>
              </a:lnSpc>
              <a:spcAft>
                <a:spcPts val="600"/>
              </a:spcAft>
              <a:buFontTx/>
              <a:buChar char="•"/>
              <a:defRPr/>
            </a:pPr>
            <a:r>
              <a:rPr lang="en-US" altLang="zh-CN" sz="2400" b="0" dirty="0">
                <a:solidFill>
                  <a:srgbClr val="000000"/>
                </a:solidFill>
              </a:rPr>
              <a:t>Character positions in a C string are identified by an </a:t>
            </a:r>
            <a:r>
              <a:rPr lang="en-US" altLang="zh-CN" sz="2400" i="1" dirty="0">
                <a:solidFill>
                  <a:srgbClr val="FF0000"/>
                </a:solidFill>
              </a:rPr>
              <a:t>index</a:t>
            </a:r>
            <a:r>
              <a:rPr lang="en-US" altLang="zh-CN" sz="2400" b="0" i="1" dirty="0">
                <a:solidFill>
                  <a:srgbClr val="000000"/>
                </a:solidFill>
              </a:rPr>
              <a:t> </a:t>
            </a:r>
            <a:r>
              <a:rPr lang="en-US" altLang="zh-CN" sz="2400" b="0" dirty="0">
                <a:solidFill>
                  <a:srgbClr val="000000"/>
                </a:solidFill>
              </a:rPr>
              <a:t>that begins at </a:t>
            </a:r>
            <a:r>
              <a:rPr lang="en-US" altLang="zh-CN" sz="2400" i="1" dirty="0">
                <a:solidFill>
                  <a:srgbClr val="FF0000"/>
                </a:solidFill>
              </a:rPr>
              <a:t>0</a:t>
            </a:r>
            <a:r>
              <a:rPr lang="en-US" altLang="zh-CN" sz="2400" b="0" dirty="0">
                <a:solidFill>
                  <a:srgbClr val="000000"/>
                </a:solidFill>
              </a:rPr>
              <a:t> and extends up to one less than the length of the string.</a:t>
            </a:r>
          </a:p>
        </p:txBody>
      </p:sp>
    </p:spTree>
    <p:extLst>
      <p:ext uri="{BB962C8B-B14F-4D97-AF65-F5344CB8AC3E}">
        <p14:creationId xmlns:p14="http://schemas.microsoft.com/office/powerpoint/2010/main" val="376953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chemeClr val="tx1"/>
            </a:solidFill>
            <a:effectLst/>
            <a:latin typeface="Courier New"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chemeClr val="tx1"/>
            </a:solidFill>
            <a:effectLst/>
            <a:latin typeface="Courier New"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19588</TotalTime>
  <Words>3463</Words>
  <Application>Microsoft Office PowerPoint</Application>
  <PresentationFormat>全屏显示(4:3)</PresentationFormat>
  <Paragraphs>361</Paragraphs>
  <Slides>31</Slides>
  <Notes>28</Notes>
  <HiddenSlides>0</HiddenSlides>
  <MMClips>0</MMClips>
  <ScaleCrop>false</ScaleCrop>
  <HeadingPairs>
    <vt:vector size="6" baseType="variant">
      <vt:variant>
        <vt:lpstr>已用的字体</vt:lpstr>
      </vt:variant>
      <vt:variant>
        <vt:i4>5</vt:i4>
      </vt:variant>
      <vt:variant>
        <vt:lpstr>主题</vt:lpstr>
      </vt:variant>
      <vt:variant>
        <vt:i4>4</vt:i4>
      </vt:variant>
      <vt:variant>
        <vt:lpstr>幻灯片标题</vt:lpstr>
      </vt:variant>
      <vt:variant>
        <vt:i4>31</vt:i4>
      </vt:variant>
    </vt:vector>
  </HeadingPairs>
  <TitlesOfParts>
    <vt:vector size="40" baseType="lpstr">
      <vt:lpstr>Charcoal CY</vt:lpstr>
      <vt:lpstr>Arial</vt:lpstr>
      <vt:lpstr>Courier New</vt:lpstr>
      <vt:lpstr>Helvetica</vt:lpstr>
      <vt:lpstr>Times New Roman</vt:lpstr>
      <vt:lpstr>Blank Presentation</vt:lpstr>
      <vt:lpstr>1_Blank Presentation</vt:lpstr>
      <vt:lpstr>2_Blank Presentation</vt:lpstr>
      <vt:lpstr>3_Blank Presentation</vt:lpstr>
      <vt:lpstr>Strings</vt:lpstr>
      <vt:lpstr>Relationship Between C and C++</vt:lpstr>
      <vt:lpstr>Introduction to the C++ Libraries</vt:lpstr>
      <vt:lpstr>Using strings in C and C++</vt:lpstr>
      <vt:lpstr>Characters</vt:lpstr>
      <vt:lpstr>PowerPoint 演示文稿</vt:lpstr>
      <vt:lpstr>PowerPoint 演示文稿</vt:lpstr>
      <vt:lpstr>The &lt;cctype&gt; (ctype.h) Interface</vt:lpstr>
      <vt:lpstr>The Legacy of C-Style Strings</vt:lpstr>
      <vt:lpstr>Calling C String Functions</vt:lpstr>
      <vt:lpstr>The &lt;cstring&gt; (string.h) Interface</vt:lpstr>
      <vt:lpstr>Using Strings as Abstract Values</vt:lpstr>
      <vt:lpstr>Exercise</vt:lpstr>
      <vt:lpstr>Using Strings as Abstract Values</vt:lpstr>
      <vt:lpstr>The Hello Name Program</vt:lpstr>
      <vt:lpstr>Concatenation and C Strings</vt:lpstr>
      <vt:lpstr>C string literal vs. C++ string object</vt:lpstr>
      <vt:lpstr>Operators on the string Class</vt:lpstr>
      <vt:lpstr>Calling String Methods</vt:lpstr>
      <vt:lpstr>Common Methods in the string Class</vt:lpstr>
      <vt:lpstr>Programming Paradigms</vt:lpstr>
      <vt:lpstr>Programming Paradigms</vt:lpstr>
      <vt:lpstr>Strings as an Abstract Data Type</vt:lpstr>
      <vt:lpstr>Selecting characters in strings </vt:lpstr>
      <vt:lpstr>Iterating through the characters in strings </vt:lpstr>
      <vt:lpstr>Modifying the Contents of a String</vt:lpstr>
      <vt:lpstr>Modifying the Contents of a String</vt:lpstr>
      <vt:lpstr>Avoiding the use of destructive operations</vt:lpstr>
      <vt:lpstr>Exercise: Writing String Applications</vt:lpstr>
      <vt:lpstr>The Stanford strlib.h Interface</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311</cp:revision>
  <dcterms:created xsi:type="dcterms:W3CDTF">2014-07-01T16:51:16Z</dcterms:created>
  <dcterms:modified xsi:type="dcterms:W3CDTF">2019-01-24T13:59:50Z</dcterms:modified>
</cp:coreProperties>
</file>